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15"/>
  </p:notesMasterIdLst>
  <p:handoutMasterIdLst>
    <p:handoutMasterId r:id="rId16"/>
  </p:handoutMasterIdLst>
  <p:sldIdLst>
    <p:sldId id="256" r:id="rId2"/>
    <p:sldId id="257" r:id="rId3"/>
    <p:sldId id="260" r:id="rId4"/>
    <p:sldId id="261" r:id="rId5"/>
    <p:sldId id="262" r:id="rId6"/>
    <p:sldId id="271" r:id="rId7"/>
    <p:sldId id="263" r:id="rId8"/>
    <p:sldId id="264" r:id="rId9"/>
    <p:sldId id="265" r:id="rId10"/>
    <p:sldId id="267" r:id="rId11"/>
    <p:sldId id="268" r:id="rId12"/>
    <p:sldId id="269" r:id="rId13"/>
    <p:sldId id="270"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77516" autoAdjust="0"/>
  </p:normalViewPr>
  <p:slideViewPr>
    <p:cSldViewPr snapToGrid="0" snapToObjects="1">
      <p:cViewPr>
        <p:scale>
          <a:sx n="65" d="100"/>
          <a:sy n="65" d="100"/>
        </p:scale>
        <p:origin x="-1976" y="-2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9" d="100"/>
          <a:sy n="59" d="100"/>
        </p:scale>
        <p:origin x="-33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D4A897-D286-4F43-A085-69BB30D937E2}" type="datetimeFigureOut">
              <a:rPr lang="en-US" smtClean="0"/>
              <a:t>10/17/14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4EC45-E538-ED44-A11E-75D433A8BF92}" type="slidenum">
              <a:rPr lang="en-US" smtClean="0"/>
              <a:t>‹#›</a:t>
            </a:fld>
            <a:endParaRPr lang="en-US"/>
          </a:p>
        </p:txBody>
      </p:sp>
    </p:spTree>
    <p:extLst>
      <p:ext uri="{BB962C8B-B14F-4D97-AF65-F5344CB8AC3E}">
        <p14:creationId xmlns:p14="http://schemas.microsoft.com/office/powerpoint/2010/main" val="4294305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8689141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300" dirty="0"/>
              <a:t>Archives are often thought of as these objective sites of historic fact; what’s in the archives makes up this authoritative record of what happened in history.</a:t>
            </a:r>
          </a:p>
          <a:p>
            <a:pPr lvl="0" rtl="0">
              <a:spcBef>
                <a:spcPts val="0"/>
              </a:spcBef>
              <a:buNone/>
            </a:pPr>
            <a:endParaRPr sz="1300" dirty="0"/>
          </a:p>
          <a:p>
            <a:pPr lvl="0" rtl="0">
              <a:spcBef>
                <a:spcPts val="0"/>
              </a:spcBef>
              <a:buNone/>
            </a:pPr>
            <a:r>
              <a:rPr lang="en" sz="1300" dirty="0"/>
              <a:t>In reality, though, archives are these perpetual construction sites that tell the stories of history, and archivists have the responsibility of deciding what stories get told in that repository - archivists get to decide what becomes part of the historic record and what is not included. For the most part, many archives mostly hold what some people call “dead white guy history;” that is, history that reflects the stories of the powerful and not the stories of regular people</a:t>
            </a:r>
            <a:r>
              <a:rPr lang="en" sz="1300" dirty="0" smtClean="0"/>
              <a:t>.</a:t>
            </a:r>
            <a:endParaRPr lang="en-US" sz="1300" dirty="0" smtClean="0"/>
          </a:p>
          <a:p>
            <a:pPr lvl="0" rtl="0">
              <a:spcBef>
                <a:spcPts val="0"/>
              </a:spcBef>
              <a:buNone/>
            </a:pPr>
            <a:endParaRPr lang="en-US" sz="13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smtClean="0"/>
              <a:t>ASIDE: recent archives &amp; archivists listserv blow-up</a:t>
            </a:r>
            <a:r>
              <a:rPr lang="en-US" sz="1300" baseline="0" dirty="0" smtClean="0"/>
              <a:t> that became a debate between those who believe that our field is a fully neutral one, that doesn’t question the white supremacist patriarchy that </a:t>
            </a:r>
            <a:endParaRPr lang="en" sz="1300" dirty="0"/>
          </a:p>
          <a:p>
            <a:pPr lvl="0" rtl="0">
              <a:spcBef>
                <a:spcPts val="0"/>
              </a:spcBef>
              <a:buNone/>
            </a:pPr>
            <a:endParaRPr sz="1300" dirty="0"/>
          </a:p>
          <a:p>
            <a:pPr rtl="0">
              <a:spcBef>
                <a:spcPts val="0"/>
              </a:spcBef>
              <a:buNone/>
            </a:pPr>
            <a:r>
              <a:rPr lang="en" sz="1300" dirty="0"/>
              <a:t>Since </a:t>
            </a:r>
            <a:r>
              <a:rPr lang="en-US" sz="1300" dirty="0" smtClean="0"/>
              <a:t>the early 1970s</a:t>
            </a:r>
            <a:r>
              <a:rPr lang="en" sz="1300" dirty="0" smtClean="0"/>
              <a:t>, </a:t>
            </a:r>
            <a:r>
              <a:rPr lang="en" sz="1300" dirty="0"/>
              <a:t>archivists have followed history fields to attempt to cover a history that’s more of a social history; documenting regular people rather than just people in power. In recent years - especially in the past year - more archivists ahve begun to consider the theoretical bases of building those more inclusive collections, but so far, there is no one accepted theoretical framework for this work. In this paper, I will suggest a new theoretical framework for approaching this practice.</a:t>
            </a:r>
          </a:p>
          <a:p>
            <a:pPr rtl="0">
              <a:spcBef>
                <a:spcPts val="0"/>
              </a:spcBef>
              <a:buNone/>
            </a:pPr>
            <a:endParaRPr sz="1300" dirty="0"/>
          </a:p>
          <a:p>
            <a:pPr rtl="0">
              <a:spcBef>
                <a:spcPts val="0"/>
              </a:spcBef>
              <a:buNone/>
            </a:pPr>
            <a:r>
              <a:rPr lang="en" sz="1300" dirty="0"/>
              <a:t>What this is: a suggested framework (way of thinking, intellectual approach)</a:t>
            </a:r>
          </a:p>
          <a:p>
            <a:pPr lvl="0" rtl="0">
              <a:spcBef>
                <a:spcPts val="0"/>
              </a:spcBef>
              <a:buNone/>
            </a:pPr>
            <a:r>
              <a:rPr lang="en" sz="1300" dirty="0"/>
              <a:t>What this is NOT: a prescriptive paper, a how-to, a case study of best practices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redefining: more flexible ideas of collections and materials will result in more inclusive collections / more communities being entered into the historical record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300" dirty="0"/>
              <a:t>include WHY we need a new theoretical framework (archivists are working to build inclusive collections now, but there’s no structure for their work) and WHY these three (instead of just “critical theory” in general &amp; instead of including the myriad of other critical / postmodern theories) - personal expertise, representative of wide variety of critical theoretical frameworks and can be expanded to be inclusive of all underrepresented / underdocumented groups</a:t>
            </a:r>
          </a:p>
          <a:p>
            <a:pPr lvl="0" rtl="0">
              <a:spcBef>
                <a:spcPts val="0"/>
              </a:spcBef>
              <a:buNone/>
            </a:pPr>
            <a:endParaRPr sz="1300" dirty="0"/>
          </a:p>
          <a:p>
            <a:pPr lvl="0" rtl="0">
              <a:spcBef>
                <a:spcPts val="0"/>
              </a:spcBef>
              <a:buNone/>
            </a:pPr>
            <a:r>
              <a:rPr lang="en" sz="1300" dirty="0"/>
              <a:t>LIS field is generally very practice-focused, and spends very little time on developing and exploring theoretical frameworks for its work.</a:t>
            </a:r>
          </a:p>
          <a:p>
            <a:pPr lvl="0" rtl="0">
              <a:spcBef>
                <a:spcPts val="0"/>
              </a:spcBef>
              <a:buNone/>
            </a:pPr>
            <a:endParaRPr sz="1300" dirty="0"/>
          </a:p>
          <a:p>
            <a:pPr lvl="0" rtl="0">
              <a:spcBef>
                <a:spcPts val="0"/>
              </a:spcBef>
              <a:buNone/>
            </a:pPr>
            <a:r>
              <a:rPr lang="en" sz="1300" dirty="0"/>
              <a:t>GENERAL OVERVIEW OF THEORIES </a:t>
            </a:r>
          </a:p>
          <a:p>
            <a:pPr lvl="0" rtl="0">
              <a:spcBef>
                <a:spcPts val="0"/>
              </a:spcBef>
              <a:buNone/>
            </a:pPr>
            <a:r>
              <a:rPr lang="en" sz="1300" dirty="0"/>
              <a:t>To speak very generally, postmodern, poststructural, and critical theories encourage archivists to consider the ways that society - and, with that, history - is constructed by individual decisions, biases, and subjectivity</a:t>
            </a:r>
          </a:p>
          <a:p>
            <a:pPr lvl="0" rtl="0">
              <a:spcBef>
                <a:spcPts val="0"/>
              </a:spcBef>
              <a:buNone/>
            </a:pPr>
            <a:endParaRPr sz="1300" dirty="0"/>
          </a:p>
          <a:p>
            <a:pPr lvl="0" rtl="0">
              <a:spcBef>
                <a:spcPts val="0"/>
              </a:spcBef>
              <a:buNone/>
            </a:pPr>
            <a:r>
              <a:rPr lang="en" sz="1300" b="1" dirty="0"/>
              <a:t>Queer Theory:</a:t>
            </a:r>
            <a:r>
              <a:rPr lang="en" sz="1300" dirty="0"/>
              <a:t> Queer theory grew out of feminist theory in the early 1990s, and builds from foundations in poststructural and postmodern theories</a:t>
            </a:r>
          </a:p>
          <a:p>
            <a:pPr lvl="0" rtl="0">
              <a:spcBef>
                <a:spcPts val="0"/>
              </a:spcBef>
              <a:buNone/>
            </a:pPr>
            <a:r>
              <a:rPr lang="en" sz="1300" dirty="0"/>
              <a:t>queer theory destabilizes the traditional meanings and definitions of things, especially gender and sexuality - even more specifically, oppressed genders and sexualities.</a:t>
            </a:r>
          </a:p>
          <a:p>
            <a:pPr lvl="0" rtl="0">
              <a:spcBef>
                <a:spcPts val="0"/>
              </a:spcBef>
              <a:buNone/>
            </a:pPr>
            <a:r>
              <a:rPr lang="en" sz="1300" dirty="0"/>
              <a:t>(feminist theory roots)</a:t>
            </a:r>
          </a:p>
          <a:p>
            <a:pPr lvl="0" rtl="0">
              <a:spcBef>
                <a:spcPts val="0"/>
              </a:spcBef>
              <a:buClr>
                <a:schemeClr val="dk1"/>
              </a:buClr>
              <a:buFont typeface="Arial"/>
              <a:buNone/>
            </a:pPr>
            <a:endParaRPr sz="1300" dirty="0"/>
          </a:p>
          <a:p>
            <a:pPr lvl="0" rtl="0">
              <a:spcBef>
                <a:spcPts val="0"/>
              </a:spcBef>
              <a:buNone/>
            </a:pPr>
            <a:r>
              <a:rPr lang="en" sz="1300" b="1" dirty="0"/>
              <a:t>feminist standpoint theory</a:t>
            </a:r>
            <a:r>
              <a:rPr lang="en" sz="1300" dirty="0"/>
              <a:t> requires the archivist to consider their own social situation - their own privileges and oppressions - before making any assumptions or decisions about including materials from marginalized groups in their collections.</a:t>
            </a:r>
          </a:p>
          <a:p>
            <a:pPr lvl="0" rtl="0">
              <a:spcBef>
                <a:spcPts val="0"/>
              </a:spcBef>
              <a:buClr>
                <a:schemeClr val="dk1"/>
              </a:buClr>
              <a:buSzPct val="61111"/>
              <a:buFont typeface="Arial"/>
              <a:buNone/>
            </a:pPr>
            <a:r>
              <a:rPr lang="en" sz="1300" dirty="0"/>
              <a:t>(Marxist/class critical roots)</a:t>
            </a:r>
          </a:p>
          <a:p>
            <a:pPr lvl="0" rtl="0">
              <a:spcBef>
                <a:spcPts val="0"/>
              </a:spcBef>
              <a:buNone/>
            </a:pPr>
            <a:endParaRPr sz="1300" dirty="0"/>
          </a:p>
          <a:p>
            <a:pPr lvl="0" rtl="0">
              <a:spcBef>
                <a:spcPts val="0"/>
              </a:spcBef>
              <a:buClr>
                <a:schemeClr val="dk1"/>
              </a:buClr>
              <a:buSzPct val="61111"/>
              <a:buFont typeface="Arial"/>
              <a:buNone/>
            </a:pPr>
            <a:r>
              <a:rPr lang="en" sz="1300" b="1" dirty="0"/>
              <a:t>critical race theory </a:t>
            </a:r>
            <a:r>
              <a:rPr lang="en" sz="1300" dirty="0"/>
              <a:t>removes whiteness as the default assumption, instead placing people of color at the center of any conversations or decisions about archival collection development.</a:t>
            </a:r>
          </a:p>
          <a:p>
            <a:pPr lvl="0" rtl="0">
              <a:spcBef>
                <a:spcPts val="0"/>
              </a:spcBef>
              <a:buNone/>
            </a:pPr>
            <a:r>
              <a:rPr lang="en" sz="1300" dirty="0"/>
              <a:t>(critical legal studies roots)</a:t>
            </a:r>
          </a:p>
          <a:p>
            <a:pPr lvl="0" rtl="0">
              <a:spcBef>
                <a:spcPts val="0"/>
              </a:spcBef>
              <a:buNone/>
            </a:pPr>
            <a:endParaRPr sz="1300" dirty="0"/>
          </a:p>
          <a:p>
            <a:pPr lvl="0" rtl="0">
              <a:spcBef>
                <a:spcPts val="0"/>
              </a:spcBef>
              <a:buClr>
                <a:schemeClr val="dk1"/>
              </a:buClr>
              <a:buSzPct val="61111"/>
              <a:buFont typeface="Arial"/>
              <a:buNone/>
            </a:pPr>
            <a:r>
              <a:rPr lang="en" sz="1300" b="1" dirty="0"/>
              <a:t>INTERSECTIONALITY </a:t>
            </a:r>
            <a:r>
              <a:rPr lang="en" sz="1300" dirty="0"/>
              <a:t>these three theories, of course, intersect in meaningful ways, both in their theoretical frameworks (having common roots in critical theory and postmodernism) and in the real implications for the people that archives interact with (e.g. the papers of a queer woman of color activist being accessioned by a straight white male archivist)</a:t>
            </a:r>
          </a:p>
          <a:p>
            <a:pPr lvl="0" rtl="0">
              <a:spcBef>
                <a:spcPts val="0"/>
              </a:spcBef>
              <a:buClr>
                <a:schemeClr val="dk1"/>
              </a:buClr>
              <a:buFont typeface="Arial"/>
              <a:buNone/>
            </a:pPr>
            <a:endParaRPr sz="1300" dirty="0"/>
          </a:p>
          <a:p>
            <a:pPr>
              <a:spcBef>
                <a:spcPts val="0"/>
              </a:spcBef>
              <a:buNone/>
            </a:pPr>
            <a:endParaRPr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800"/>
              <a:t>interview questions covered what topics?</a:t>
            </a:r>
          </a:p>
          <a:p>
            <a:pPr lvl="0" rtl="0">
              <a:spcBef>
                <a:spcPts val="0"/>
              </a:spcBef>
              <a:buNone/>
            </a:pPr>
            <a:endParaRPr sz="1800"/>
          </a:p>
          <a:p>
            <a:pPr lvl="0" rtl="0">
              <a:spcBef>
                <a:spcPts val="0"/>
              </a:spcBef>
              <a:buNone/>
            </a:pPr>
            <a:r>
              <a:rPr lang="en" sz="1800"/>
              <a:t>specify what kinds of archives ended up being in your sample; also mention the other 10ish that were left out (saved for later dissertation)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800"/>
              <a:t>coding: interview transcripts mapped to theoretical frameworks</a:t>
            </a:r>
          </a:p>
          <a:p>
            <a:pPr lvl="0" rtl="0">
              <a:spcBef>
                <a:spcPts val="0"/>
              </a:spcBef>
              <a:buNone/>
            </a:pPr>
            <a:endParaRPr sz="1800"/>
          </a:p>
          <a:p>
            <a:pPr lvl="0" rtl="0">
              <a:spcBef>
                <a:spcPts val="0"/>
              </a:spcBef>
              <a:buNone/>
            </a:pPr>
            <a:r>
              <a:rPr lang="en" sz="1800"/>
              <a:t>two coders to ensure validation of analysis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challenges identified:</a:t>
            </a:r>
          </a:p>
          <a:p>
            <a:pPr lvl="0" rtl="0">
              <a:spcBef>
                <a:spcPts val="0"/>
              </a:spcBef>
              <a:buNone/>
            </a:pPr>
            <a:r>
              <a:rPr lang="en"/>
              <a:t>-trust and relationship building w/ community</a:t>
            </a:r>
          </a:p>
          <a:p>
            <a:pPr lvl="0" rtl="0">
              <a:spcBef>
                <a:spcPts val="0"/>
              </a:spcBef>
              <a:buNone/>
            </a:pPr>
            <a:r>
              <a:rPr lang="en"/>
              <a:t>-archival establishment’s ideas of how to archive (traditional practices) that aren’t necessarily the best practices for archiving underrepresented communities (i.e. idea of “taking” and preserving vs helping to preserve the archival record)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oral histories as redefining</a:t>
            </a:r>
          </a:p>
          <a:p>
            <a:pPr lvl="0" rtl="0">
              <a:spcBef>
                <a:spcPts val="0"/>
              </a:spcBef>
              <a:buNone/>
            </a:pPr>
            <a:r>
              <a:rPr lang="en"/>
              <a:t>(general theme: groups not realizing that their materials are archivable / historic. archives are pushing the CRT principle of storytelling as shedding light on oppression (&amp; expanding the story) by encouraging these groups to donate.)</a:t>
            </a:r>
          </a:p>
          <a:p>
            <a:pPr lvl="0" rtl="0">
              <a:spcBef>
                <a:spcPts val="0"/>
              </a:spcBef>
              <a:buNone/>
            </a:pPr>
            <a:endParaRPr/>
          </a:p>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rtl="0">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buClr>
                <a:schemeClr val="dk1"/>
              </a:buClr>
              <a:buSzPct val="100000"/>
              <a:buNone/>
              <a:defRPr sz="3600" b="1">
                <a:solidFill>
                  <a:schemeClr val="dk1"/>
                </a:solidFill>
              </a:defRPr>
            </a:lvl1pPr>
            <a:lvl2pPr rtl="0">
              <a:spcBef>
                <a:spcPts val="0"/>
              </a:spcBef>
              <a:buClr>
                <a:schemeClr val="dk1"/>
              </a:buClr>
              <a:buSzPct val="100000"/>
              <a:buNone/>
              <a:defRPr sz="3600" b="1">
                <a:solidFill>
                  <a:schemeClr val="dk1"/>
                </a:solidFill>
              </a:defRPr>
            </a:lvl2pPr>
            <a:lvl3pPr rtl="0">
              <a:spcBef>
                <a:spcPts val="0"/>
              </a:spcBef>
              <a:buClr>
                <a:schemeClr val="dk1"/>
              </a:buClr>
              <a:buSzPct val="100000"/>
              <a:buNone/>
              <a:defRPr sz="3600" b="1">
                <a:solidFill>
                  <a:schemeClr val="dk1"/>
                </a:solidFill>
              </a:defRPr>
            </a:lvl3pPr>
            <a:lvl4pPr rtl="0">
              <a:spcBef>
                <a:spcPts val="0"/>
              </a:spcBef>
              <a:buClr>
                <a:schemeClr val="dk1"/>
              </a:buClr>
              <a:buSzPct val="100000"/>
              <a:buNone/>
              <a:defRPr sz="3600" b="1">
                <a:solidFill>
                  <a:schemeClr val="dk1"/>
                </a:solidFill>
              </a:defRPr>
            </a:lvl4pPr>
            <a:lvl5pPr rtl="0">
              <a:spcBef>
                <a:spcPts val="0"/>
              </a:spcBef>
              <a:buClr>
                <a:schemeClr val="dk1"/>
              </a:buClr>
              <a:buSzPct val="100000"/>
              <a:buNone/>
              <a:defRPr sz="3600" b="1">
                <a:solidFill>
                  <a:schemeClr val="dk1"/>
                </a:solidFill>
              </a:defRPr>
            </a:lvl5pPr>
            <a:lvl6pPr rtl="0">
              <a:spcBef>
                <a:spcPts val="0"/>
              </a:spcBef>
              <a:buClr>
                <a:schemeClr val="dk1"/>
              </a:buClr>
              <a:buSzPct val="100000"/>
              <a:buNone/>
              <a:defRPr sz="3600" b="1">
                <a:solidFill>
                  <a:schemeClr val="dk1"/>
                </a:solidFill>
              </a:defRPr>
            </a:lvl6pPr>
            <a:lvl7pPr rtl="0">
              <a:spcBef>
                <a:spcPts val="0"/>
              </a:spcBef>
              <a:buClr>
                <a:schemeClr val="dk1"/>
              </a:buClr>
              <a:buSzPct val="100000"/>
              <a:buNone/>
              <a:defRPr sz="3600" b="1">
                <a:solidFill>
                  <a:schemeClr val="dk1"/>
                </a:solidFill>
              </a:defRPr>
            </a:lvl7pPr>
            <a:lvl8pPr rtl="0">
              <a:spcBef>
                <a:spcPts val="0"/>
              </a:spcBef>
              <a:buClr>
                <a:schemeClr val="dk1"/>
              </a:buClr>
              <a:buSzPct val="100000"/>
              <a:buNone/>
              <a:defRPr sz="3600" b="1">
                <a:solidFill>
                  <a:schemeClr val="dk1"/>
                </a:solidFill>
              </a:defRPr>
            </a:lvl8pPr>
            <a:lvl9pPr rtl="0">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SzPct val="100000"/>
              <a:defRPr sz="3000"/>
            </a:lvl1pPr>
            <a:lvl2pPr rtl="0">
              <a:spcBef>
                <a:spcPts val="480"/>
              </a:spcBef>
              <a:buSzPct val="100000"/>
              <a:defRPr sz="2400"/>
            </a:lvl2pPr>
            <a:lvl3pPr rtl="0">
              <a:spcBef>
                <a:spcPts val="480"/>
              </a:spcBef>
              <a:buSzPct val="100000"/>
              <a:defRPr sz="2400"/>
            </a:lvl3pPr>
            <a:lvl4pPr rtl="0">
              <a:spcBef>
                <a:spcPts val="360"/>
              </a:spcBef>
              <a:buSzPct val="100000"/>
              <a:defRPr sz="1800"/>
            </a:lvl4pPr>
            <a:lvl5pPr rtl="0">
              <a:spcBef>
                <a:spcPts val="360"/>
              </a:spcBef>
              <a:buSzPct val="100000"/>
              <a:defRPr sz="1800"/>
            </a:lvl5pPr>
            <a:lvl6pPr rtl="0">
              <a:spcBef>
                <a:spcPts val="360"/>
              </a:spcBef>
              <a:buSzPct val="100000"/>
              <a:defRPr sz="1800"/>
            </a:lvl6pPr>
            <a:lvl7pPr rtl="0">
              <a:spcBef>
                <a:spcPts val="360"/>
              </a:spcBef>
              <a:buSzPct val="100000"/>
              <a:defRPr sz="1800"/>
            </a:lvl7pPr>
            <a:lvl8pPr rtl="0">
              <a:spcBef>
                <a:spcPts val="360"/>
              </a:spcBef>
              <a:buSzPct val="100000"/>
              <a:defRPr sz="1800"/>
            </a:lvl8pPr>
            <a:lvl9pPr rtl="0">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61800" y="841174"/>
            <a:ext cx="7820400" cy="2629800"/>
          </a:xfrm>
          <a:prstGeom prst="rect">
            <a:avLst/>
          </a:prstGeom>
        </p:spPr>
        <p:txBody>
          <a:bodyPr lIns="91425" tIns="91425" rIns="91425" bIns="91425" anchor="b" anchorCtr="0">
            <a:noAutofit/>
          </a:bodyPr>
          <a:lstStyle/>
          <a:p>
            <a:pPr lvl="0" rtl="0">
              <a:spcBef>
                <a:spcPts val="0"/>
              </a:spcBef>
              <a:buNone/>
            </a:pPr>
            <a:r>
              <a:rPr lang="en" sz="3000" dirty="0"/>
              <a:t>Filling in the margins: </a:t>
            </a:r>
          </a:p>
          <a:p>
            <a:pPr lvl="0" rtl="0">
              <a:spcBef>
                <a:spcPts val="0"/>
              </a:spcBef>
              <a:buNone/>
            </a:pPr>
            <a:r>
              <a:rPr lang="en" sz="3000" b="0" dirty="0"/>
              <a:t>The use of queer theory, </a:t>
            </a:r>
          </a:p>
          <a:p>
            <a:pPr lvl="0" rtl="0">
              <a:spcBef>
                <a:spcPts val="0"/>
              </a:spcBef>
              <a:buNone/>
            </a:pPr>
            <a:r>
              <a:rPr lang="en" sz="3000" b="0" dirty="0"/>
              <a:t>feminist standpoint theory, and </a:t>
            </a:r>
          </a:p>
          <a:p>
            <a:pPr lvl="0" rtl="0">
              <a:spcBef>
                <a:spcPts val="0"/>
              </a:spcBef>
              <a:buNone/>
            </a:pPr>
            <a:r>
              <a:rPr lang="en" sz="3000" b="0" dirty="0"/>
              <a:t>critical race theory </a:t>
            </a:r>
          </a:p>
          <a:p>
            <a:pPr>
              <a:spcBef>
                <a:spcPts val="0"/>
              </a:spcBef>
              <a:buNone/>
            </a:pPr>
            <a:r>
              <a:rPr lang="en" sz="3000" b="0" dirty="0"/>
              <a:t>to build inclusive archival collections</a:t>
            </a:r>
          </a:p>
        </p:txBody>
      </p:sp>
      <p:sp>
        <p:nvSpPr>
          <p:cNvPr id="24" name="Shape 24"/>
          <p:cNvSpPr txBox="1">
            <a:spLocks noGrp="1"/>
          </p:cNvSpPr>
          <p:nvPr>
            <p:ph type="subTitle" idx="1"/>
          </p:nvPr>
        </p:nvSpPr>
        <p:spPr>
          <a:xfrm>
            <a:off x="6138900" y="4337000"/>
            <a:ext cx="2343299" cy="562800"/>
          </a:xfrm>
          <a:prstGeom prst="rect">
            <a:avLst/>
          </a:prstGeom>
        </p:spPr>
        <p:txBody>
          <a:bodyPr lIns="91425" tIns="91425" rIns="91425" bIns="91425" anchor="t" anchorCtr="0">
            <a:noAutofit/>
          </a:bodyPr>
          <a:lstStyle/>
          <a:p>
            <a:pPr algn="r" rtl="0">
              <a:spcBef>
                <a:spcPts val="0"/>
              </a:spcBef>
              <a:buNone/>
            </a:pPr>
            <a:r>
              <a:rPr lang="en" sz="2000"/>
              <a:t>Jen LaBarbera</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14400"/>
            <a:ext cx="3459300" cy="1843800"/>
          </a:xfrm>
          <a:prstGeom prst="rect">
            <a:avLst/>
          </a:prstGeom>
        </p:spPr>
        <p:txBody>
          <a:bodyPr lIns="91425" tIns="91425" rIns="91425" bIns="91425" anchor="b" anchorCtr="0">
            <a:noAutofit/>
          </a:bodyPr>
          <a:lstStyle/>
          <a:p>
            <a:pPr lvl="0" rtl="0">
              <a:spcBef>
                <a:spcPts val="0"/>
              </a:spcBef>
              <a:buNone/>
            </a:pPr>
            <a:r>
              <a:rPr lang="en"/>
              <a:t>Privilege and </a:t>
            </a:r>
          </a:p>
          <a:p>
            <a:pPr lvl="0" rtl="0">
              <a:spcBef>
                <a:spcPts val="0"/>
              </a:spcBef>
              <a:buNone/>
            </a:pPr>
            <a:r>
              <a:rPr lang="en"/>
              <a:t>relationship-</a:t>
            </a:r>
          </a:p>
          <a:p>
            <a:pPr lvl="0" rtl="0">
              <a:spcBef>
                <a:spcPts val="0"/>
              </a:spcBef>
              <a:buNone/>
            </a:pPr>
            <a:r>
              <a:rPr lang="en"/>
              <a:t>building</a:t>
            </a:r>
          </a:p>
        </p:txBody>
      </p:sp>
      <p:sp>
        <p:nvSpPr>
          <p:cNvPr id="98" name="Shape 98"/>
          <p:cNvSpPr txBox="1">
            <a:spLocks noGrp="1"/>
          </p:cNvSpPr>
          <p:nvPr>
            <p:ph type="body" idx="1"/>
          </p:nvPr>
        </p:nvSpPr>
        <p:spPr>
          <a:xfrm>
            <a:off x="533400" y="1962150"/>
            <a:ext cx="8229600" cy="3067500"/>
          </a:xfrm>
          <a:prstGeom prst="rect">
            <a:avLst/>
          </a:prstGeom>
        </p:spPr>
        <p:txBody>
          <a:bodyPr lIns="91425" tIns="91425" rIns="91425" bIns="91425" anchor="t" anchorCtr="0">
            <a:noAutofit/>
          </a:bodyPr>
          <a:lstStyle/>
          <a:p>
            <a:pPr lvl="0" rtl="0">
              <a:lnSpc>
                <a:spcPct val="115000"/>
              </a:lnSpc>
              <a:spcBef>
                <a:spcPts val="0"/>
              </a:spcBef>
              <a:buNone/>
            </a:pPr>
            <a:r>
              <a:rPr lang="en" sz="2200" i="1"/>
              <a:t>“...marginalized groups may be more skeptical of a predominantly white institution wanting their records. So that’s part of the building in the relationship and also as you know it’s a challenge for archives to have people know about what archiving is anyway - any groups, it can be challenging to explain what we do - so that’s with almost any community, of having to go in and explain what an archive is and what we do and all of that.”</a:t>
            </a:r>
          </a:p>
        </p:txBody>
      </p:sp>
      <p:sp>
        <p:nvSpPr>
          <p:cNvPr id="99" name="Shape 99"/>
          <p:cNvSpPr txBox="1">
            <a:spLocks noGrp="1"/>
          </p:cNvSpPr>
          <p:nvPr>
            <p:ph type="title" idx="2"/>
          </p:nvPr>
        </p:nvSpPr>
        <p:spPr>
          <a:xfrm>
            <a:off x="3671850" y="594500"/>
            <a:ext cx="5153700" cy="1180500"/>
          </a:xfrm>
          <a:prstGeom prst="rect">
            <a:avLst/>
          </a:prstGeom>
        </p:spPr>
        <p:txBody>
          <a:bodyPr lIns="91425" tIns="91425" rIns="91425" bIns="91425" anchor="b" anchorCtr="0">
            <a:noAutofit/>
          </a:bodyPr>
          <a:lstStyle/>
          <a:p>
            <a:pPr lvl="0" rtl="0">
              <a:spcBef>
                <a:spcPts val="0"/>
              </a:spcBef>
              <a:buNone/>
            </a:pPr>
            <a:r>
              <a:rPr lang="en" sz="1800" b="0" i="1">
                <a:solidFill>
                  <a:schemeClr val="dk2"/>
                </a:solidFill>
              </a:rPr>
              <a:t>Codes:</a:t>
            </a:r>
          </a:p>
          <a:p>
            <a:pPr marL="457200" lvl="0" indent="-342900" rtl="0">
              <a:spcBef>
                <a:spcPts val="0"/>
              </a:spcBef>
              <a:buClr>
                <a:schemeClr val="dk1"/>
              </a:buClr>
              <a:buSzPct val="100000"/>
              <a:buFont typeface="Arial"/>
              <a:buChar char="●"/>
            </a:pPr>
            <a:r>
              <a:rPr lang="en" sz="1800" b="0" i="1">
                <a:solidFill>
                  <a:schemeClr val="dk2"/>
                </a:solidFill>
              </a:rPr>
              <a:t>Donors/Archivists as Participants (QT/FST)</a:t>
            </a:r>
          </a:p>
          <a:p>
            <a:pPr marL="457200" lvl="0" indent="-342900" rtl="0">
              <a:spcBef>
                <a:spcPts val="0"/>
              </a:spcBef>
              <a:buClr>
                <a:schemeClr val="dk1"/>
              </a:buClr>
              <a:buSzPct val="100000"/>
              <a:buFont typeface="Arial"/>
              <a:buChar char="●"/>
            </a:pPr>
            <a:r>
              <a:rPr lang="en" sz="1800" b="0" i="1">
                <a:solidFill>
                  <a:schemeClr val="dk2"/>
                </a:solidFill>
              </a:rPr>
              <a:t>Identifying &amp; Naming Privilege (CRT / FST)</a:t>
            </a:r>
          </a:p>
          <a:p>
            <a:pPr marL="457200" lvl="0" indent="-342900" rtl="0">
              <a:spcBef>
                <a:spcPts val="0"/>
              </a:spcBef>
              <a:buClr>
                <a:schemeClr val="dk1"/>
              </a:buClr>
              <a:buSzPct val="100000"/>
              <a:buFont typeface="Arial"/>
              <a:buChar char="●"/>
            </a:pPr>
            <a:r>
              <a:rPr lang="en" sz="1800" b="0" i="1">
                <a:solidFill>
                  <a:schemeClr val="dk2"/>
                </a:solidFill>
              </a:rPr>
              <a:t>Acknowledging &amp; Naming Position (FST)</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Implications for Practice</a:t>
            </a:r>
          </a:p>
        </p:txBody>
      </p:sp>
      <p:sp>
        <p:nvSpPr>
          <p:cNvPr id="105" name="Shape 10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800"/>
              <a:t>A more intentional application of integrated inclusivity theory can help to alleviate challenges identified by archivists working to build inclusive collections:</a:t>
            </a:r>
          </a:p>
          <a:p>
            <a:pPr marL="914400" lvl="0" indent="-406400" rtl="0">
              <a:spcBef>
                <a:spcPts val="0"/>
              </a:spcBef>
              <a:buClr>
                <a:srgbClr val="000000"/>
              </a:buClr>
              <a:buSzPct val="100000"/>
              <a:buFont typeface="Arial"/>
              <a:buChar char="●"/>
            </a:pPr>
            <a:r>
              <a:rPr lang="en" sz="2800"/>
              <a:t>trust-building and relationship-building</a:t>
            </a:r>
          </a:p>
          <a:p>
            <a:pPr marL="914400" lvl="0" indent="-406400" rtl="0">
              <a:spcBef>
                <a:spcPts val="0"/>
              </a:spcBef>
              <a:buClr>
                <a:srgbClr val="000000"/>
              </a:buClr>
              <a:buSzPct val="100000"/>
              <a:buFont typeface="Arial"/>
              <a:buChar char="●"/>
            </a:pPr>
            <a:r>
              <a:rPr lang="en" sz="2800"/>
              <a:t>redefining archival collections</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Opportunities for further research</a:t>
            </a:r>
          </a:p>
        </p:txBody>
      </p:sp>
      <p:sp>
        <p:nvSpPr>
          <p:cNvPr id="111" name="Shape 111"/>
          <p:cNvSpPr txBox="1">
            <a:spLocks noGrp="1"/>
          </p:cNvSpPr>
          <p:nvPr>
            <p:ph type="body" idx="1"/>
          </p:nvPr>
        </p:nvSpPr>
        <p:spPr>
          <a:xfrm>
            <a:off x="1066800" y="1047750"/>
            <a:ext cx="7662300" cy="4005899"/>
          </a:xfrm>
          <a:prstGeom prst="rect">
            <a:avLst/>
          </a:prstGeom>
        </p:spPr>
        <p:txBody>
          <a:bodyPr lIns="91425" tIns="91425" rIns="91425" bIns="91425" anchor="t" anchorCtr="0">
            <a:noAutofit/>
          </a:bodyPr>
          <a:lstStyle/>
          <a:p>
            <a:pPr marL="457200" lvl="0" indent="-374650" rtl="0">
              <a:spcBef>
                <a:spcPts val="0"/>
              </a:spcBef>
              <a:buClr>
                <a:srgbClr val="000000"/>
              </a:buClr>
              <a:buSzPct val="100000"/>
              <a:buFont typeface="Arial"/>
              <a:buChar char="●"/>
            </a:pPr>
            <a:r>
              <a:rPr lang="en" sz="2300"/>
              <a:t>larger sample size</a:t>
            </a:r>
          </a:p>
          <a:p>
            <a:pPr marL="457200" lvl="0" indent="-374650" rtl="0">
              <a:spcBef>
                <a:spcPts val="0"/>
              </a:spcBef>
              <a:buClr>
                <a:srgbClr val="000000"/>
              </a:buClr>
              <a:buSzPct val="100000"/>
              <a:buFont typeface="Arial"/>
              <a:buChar char="●"/>
            </a:pPr>
            <a:r>
              <a:rPr lang="en" sz="2300"/>
              <a:t>inclusion of / comparison to community archives</a:t>
            </a:r>
          </a:p>
          <a:p>
            <a:pPr marL="457200" lvl="0" indent="-374650" rtl="0">
              <a:spcBef>
                <a:spcPts val="0"/>
              </a:spcBef>
              <a:buClr>
                <a:srgbClr val="000000"/>
              </a:buClr>
              <a:buSzPct val="100000"/>
              <a:buFont typeface="Arial"/>
              <a:buChar char="●"/>
            </a:pPr>
            <a:r>
              <a:rPr lang="en" sz="2300">
                <a:solidFill>
                  <a:schemeClr val="dk1"/>
                </a:solidFill>
              </a:rPr>
              <a:t>coding language of case studies in published literature</a:t>
            </a:r>
          </a:p>
          <a:p>
            <a:pPr marL="457200" lvl="0" indent="-374650" rtl="0">
              <a:spcBef>
                <a:spcPts val="0"/>
              </a:spcBef>
              <a:buClr>
                <a:srgbClr val="000000"/>
              </a:buClr>
              <a:buSzPct val="100000"/>
              <a:buFont typeface="Arial"/>
              <a:buChar char="●"/>
            </a:pPr>
            <a:r>
              <a:rPr lang="en" sz="2300"/>
              <a:t>considering other archival functions (arrangement, description, researcher access) via an integrated inclusivity theory</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Questions?</a:t>
            </a:r>
          </a:p>
        </p:txBody>
      </p:sp>
      <p:pic>
        <p:nvPicPr>
          <p:cNvPr id="117" name="Shape 117"/>
          <p:cNvPicPr preferRelativeResize="0"/>
          <p:nvPr/>
        </p:nvPicPr>
        <p:blipFill>
          <a:blip r:embed="rId3">
            <a:alphaModFix/>
          </a:blip>
          <a:stretch>
            <a:fillRect/>
          </a:stretch>
        </p:blipFill>
        <p:spPr>
          <a:xfrm>
            <a:off x="2442600" y="1496300"/>
            <a:ext cx="4258800" cy="27256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Theoretical framework</a:t>
            </a:r>
          </a:p>
        </p:txBody>
      </p:sp>
      <p:sp>
        <p:nvSpPr>
          <p:cNvPr id="30" name="Shape 30"/>
          <p:cNvSpPr/>
          <p:nvPr/>
        </p:nvSpPr>
        <p:spPr>
          <a:xfrm>
            <a:off x="2987100" y="1643750"/>
            <a:ext cx="3169799" cy="2810999"/>
          </a:xfrm>
          <a:prstGeom prst="triangle">
            <a:avLst>
              <a:gd name="adj" fmla="val 50000"/>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31" name="Shape 31"/>
          <p:cNvSpPr txBox="1"/>
          <p:nvPr/>
        </p:nvSpPr>
        <p:spPr>
          <a:xfrm rot="3583118">
            <a:off x="4364812" y="2881236"/>
            <a:ext cx="2432142" cy="488445"/>
          </a:xfrm>
          <a:prstGeom prst="rect">
            <a:avLst/>
          </a:prstGeom>
          <a:noFill/>
          <a:ln>
            <a:noFill/>
          </a:ln>
        </p:spPr>
        <p:txBody>
          <a:bodyPr lIns="91425" tIns="91425" rIns="91425" bIns="91425" anchor="t" anchorCtr="0">
            <a:noAutofit/>
          </a:bodyPr>
          <a:lstStyle/>
          <a:p>
            <a:pPr algn="ctr">
              <a:spcBef>
                <a:spcPts val="0"/>
              </a:spcBef>
              <a:buNone/>
            </a:pPr>
            <a:r>
              <a:rPr lang="en" sz="2000" b="1"/>
              <a:t>queer theory</a:t>
            </a:r>
          </a:p>
        </p:txBody>
      </p:sp>
      <p:sp>
        <p:nvSpPr>
          <p:cNvPr id="32" name="Shape 32"/>
          <p:cNvSpPr txBox="1"/>
          <p:nvPr/>
        </p:nvSpPr>
        <p:spPr>
          <a:xfrm rot="-3671336">
            <a:off x="2204960" y="2723212"/>
            <a:ext cx="2838006" cy="488455"/>
          </a:xfrm>
          <a:prstGeom prst="rect">
            <a:avLst/>
          </a:prstGeom>
          <a:noFill/>
          <a:ln>
            <a:noFill/>
          </a:ln>
        </p:spPr>
        <p:txBody>
          <a:bodyPr lIns="91425" tIns="91425" rIns="91425" bIns="91425" anchor="t" anchorCtr="0">
            <a:noAutofit/>
          </a:bodyPr>
          <a:lstStyle/>
          <a:p>
            <a:pPr lvl="0" algn="ctr" rtl="0">
              <a:spcBef>
                <a:spcPts val="0"/>
              </a:spcBef>
              <a:buNone/>
            </a:pPr>
            <a:r>
              <a:rPr lang="en" sz="2000" b="1"/>
              <a:t>critical race theory</a:t>
            </a:r>
          </a:p>
        </p:txBody>
      </p:sp>
      <p:sp>
        <p:nvSpPr>
          <p:cNvPr id="33" name="Shape 33"/>
          <p:cNvSpPr txBox="1"/>
          <p:nvPr/>
        </p:nvSpPr>
        <p:spPr>
          <a:xfrm>
            <a:off x="2834700" y="4347350"/>
            <a:ext cx="3491099" cy="488399"/>
          </a:xfrm>
          <a:prstGeom prst="rect">
            <a:avLst/>
          </a:prstGeom>
          <a:noFill/>
          <a:ln>
            <a:noFill/>
          </a:ln>
        </p:spPr>
        <p:txBody>
          <a:bodyPr lIns="91425" tIns="91425" rIns="91425" bIns="91425" anchor="t" anchorCtr="0">
            <a:noAutofit/>
          </a:bodyPr>
          <a:lstStyle/>
          <a:p>
            <a:pPr lvl="0" algn="ctr" rtl="0">
              <a:spcBef>
                <a:spcPts val="0"/>
              </a:spcBef>
              <a:buNone/>
            </a:pPr>
            <a:r>
              <a:rPr lang="en" sz="2000" b="1"/>
              <a:t>feminist standpoint theory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Research questions</a:t>
            </a:r>
          </a:p>
        </p:txBody>
      </p:sp>
      <p:sp>
        <p:nvSpPr>
          <p:cNvPr id="51" name="Shape 51"/>
          <p:cNvSpPr txBox="1">
            <a:spLocks noGrp="1"/>
          </p:cNvSpPr>
          <p:nvPr>
            <p:ph type="body" idx="1"/>
          </p:nvPr>
        </p:nvSpPr>
        <p:spPr>
          <a:xfrm>
            <a:off x="457200" y="1010750"/>
            <a:ext cx="8229600" cy="3942300"/>
          </a:xfrm>
          <a:prstGeom prst="rect">
            <a:avLst/>
          </a:prstGeom>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en" sz="1800"/>
              <a:t>What type of theoretical approaches do archivists use in inclusive archives?</a:t>
            </a:r>
          </a:p>
          <a:p>
            <a:pPr marL="457200" lvl="0" indent="-342900" rtl="0">
              <a:spcBef>
                <a:spcPts val="0"/>
              </a:spcBef>
              <a:buClr>
                <a:srgbClr val="000000"/>
              </a:buClr>
              <a:buSzPct val="100000"/>
              <a:buFont typeface="Arial"/>
              <a:buChar char="●"/>
            </a:pPr>
            <a:r>
              <a:rPr lang="en" sz="1800"/>
              <a:t>Do archivists already apply principles of critical race theory, feminist standpoint theory, or queer theory in their collection development work? </a:t>
            </a:r>
          </a:p>
          <a:p>
            <a:pPr marL="457200" lvl="0" indent="-342900" rtl="0">
              <a:spcBef>
                <a:spcPts val="0"/>
              </a:spcBef>
              <a:buClr>
                <a:srgbClr val="000000"/>
              </a:buClr>
              <a:buSzPct val="100000"/>
              <a:buFont typeface="Arial"/>
              <a:buChar char="●"/>
            </a:pPr>
            <a:r>
              <a:rPr lang="en" sz="1800"/>
              <a:t>What does it look like when these theoretical frameworks are applied to archival practice?</a:t>
            </a:r>
          </a:p>
          <a:p>
            <a:pPr marL="457200" lvl="0" indent="-342900" rtl="0">
              <a:spcBef>
                <a:spcPts val="0"/>
              </a:spcBef>
              <a:buClr>
                <a:srgbClr val="000000"/>
              </a:buClr>
              <a:buSzPct val="100000"/>
              <a:buFont typeface="Arial"/>
              <a:buChar char="●"/>
            </a:pPr>
            <a:r>
              <a:rPr lang="en" sz="1800"/>
              <a:t>What challenges do archivists identify that may be alleviated by the application of a combination of feminist standpoint theory, queer theory, and critical race theory to archival practice?</a:t>
            </a:r>
          </a:p>
          <a:p>
            <a:pPr lvl="0">
              <a:spcBef>
                <a:spcPts val="0"/>
              </a:spcBef>
              <a:buNone/>
            </a:pPr>
            <a:endParaRPr sz="18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Methods - Overview</a:t>
            </a:r>
          </a:p>
        </p:txBody>
      </p:sp>
      <p:sp>
        <p:nvSpPr>
          <p:cNvPr id="57" name="Shape 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2500"/>
              <a:t>Semi-structured interviews with practicing archivists</a:t>
            </a:r>
            <a:br>
              <a:rPr lang="en" sz="2500"/>
            </a:br>
            <a:r>
              <a:rPr lang="en" sz="2500"/>
              <a:t/>
            </a:r>
            <a:br>
              <a:rPr lang="en" sz="2500"/>
            </a:br>
            <a:r>
              <a:rPr lang="en" sz="2500"/>
              <a:t>Purposive sample -- archivists from archives that are:</a:t>
            </a:r>
          </a:p>
          <a:p>
            <a:pPr marL="457200" lvl="0" indent="-387350" rtl="0">
              <a:spcBef>
                <a:spcPts val="0"/>
              </a:spcBef>
              <a:buClr>
                <a:srgbClr val="000000"/>
              </a:buClr>
              <a:buSzPct val="100000"/>
              <a:buFont typeface="Arial"/>
              <a:buChar char="●"/>
            </a:pPr>
            <a:r>
              <a:rPr lang="en" sz="2500"/>
              <a:t>in the U.S.</a:t>
            </a:r>
          </a:p>
          <a:p>
            <a:pPr marL="457200" lvl="0" indent="-387350" rtl="0">
              <a:spcBef>
                <a:spcPts val="0"/>
              </a:spcBef>
              <a:buClr>
                <a:srgbClr val="000000"/>
              </a:buClr>
              <a:buSzPct val="100000"/>
              <a:buFont typeface="Arial"/>
              <a:buChar char="●"/>
            </a:pPr>
            <a:r>
              <a:rPr lang="en" sz="2500"/>
              <a:t>affiliated with higher education institutions</a:t>
            </a:r>
          </a:p>
          <a:p>
            <a:pPr marL="457200" lvl="0" indent="-387350">
              <a:spcBef>
                <a:spcPts val="0"/>
              </a:spcBef>
              <a:buClr>
                <a:srgbClr val="000000"/>
              </a:buClr>
              <a:buSzPct val="100000"/>
              <a:buFont typeface="Arial"/>
              <a:buChar char="●"/>
            </a:pPr>
            <a:r>
              <a:rPr lang="en" sz="2500"/>
              <a:t>have specialized regional or subject-specific collections outside of university/institutional archives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Methods - Data analysis</a:t>
            </a:r>
          </a:p>
        </p:txBody>
      </p:sp>
      <p:pic>
        <p:nvPicPr>
          <p:cNvPr id="3" name="Picture 2" descr="Coding schema - outline.png"/>
          <p:cNvPicPr>
            <a:picLocks noChangeAspect="1"/>
          </p:cNvPicPr>
          <p:nvPr/>
        </p:nvPicPr>
        <p:blipFill rotWithShape="1">
          <a:blip r:embed="rId3">
            <a:extLst>
              <a:ext uri="{28A0092B-C50C-407E-A947-70E740481C1C}">
                <a14:useLocalDpi xmlns:a14="http://schemas.microsoft.com/office/drawing/2010/main" val="0"/>
              </a:ext>
            </a:extLst>
          </a:blip>
          <a:srcRect l="8311" t="8394" r="13910" b="58986"/>
          <a:stretch/>
        </p:blipFill>
        <p:spPr>
          <a:xfrm>
            <a:off x="1911684" y="1432795"/>
            <a:ext cx="5267158" cy="2858707"/>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ding schema venn 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99" y="762007"/>
            <a:ext cx="4678484" cy="3986784"/>
          </a:xfrm>
          <a:prstGeom prst="rect">
            <a:avLst/>
          </a:prstGeom>
        </p:spPr>
      </p:pic>
      <p:sp>
        <p:nvSpPr>
          <p:cNvPr id="5" name="Shape 64"/>
          <p:cNvSpPr txBox="1">
            <a:spLocks noGrp="1"/>
          </p:cNvSpPr>
          <p:nvPr>
            <p:ph type="title"/>
          </p:nvPr>
        </p:nvSpPr>
        <p:spPr>
          <a:xfrm>
            <a:off x="457200" y="138246"/>
            <a:ext cx="4080933" cy="857400"/>
          </a:xfrm>
          <a:prstGeom prst="rect">
            <a:avLst/>
          </a:prstGeom>
        </p:spPr>
        <p:txBody>
          <a:bodyPr lIns="91425" tIns="91425" rIns="91425" bIns="91425" anchor="b" anchorCtr="0">
            <a:noAutofit/>
          </a:bodyPr>
          <a:lstStyle/>
          <a:p>
            <a:pPr>
              <a:spcBef>
                <a:spcPts val="0"/>
              </a:spcBef>
              <a:buNone/>
            </a:pPr>
            <a:r>
              <a:rPr lang="en-US" dirty="0" smtClean="0"/>
              <a:t>Coding Schema</a:t>
            </a:r>
            <a:endParaRPr lang="en" dirty="0"/>
          </a:p>
        </p:txBody>
      </p:sp>
    </p:spTree>
    <p:extLst>
      <p:ext uri="{BB962C8B-B14F-4D97-AF65-F5344CB8AC3E}">
        <p14:creationId xmlns:p14="http://schemas.microsoft.com/office/powerpoint/2010/main" val="405522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Results</a:t>
            </a:r>
          </a:p>
        </p:txBody>
      </p:sp>
      <p:sp>
        <p:nvSpPr>
          <p:cNvPr id="71" name="Shape 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06400" rtl="0">
              <a:spcBef>
                <a:spcPts val="0"/>
              </a:spcBef>
              <a:buClr>
                <a:srgbClr val="000000"/>
              </a:buClr>
              <a:buSzPct val="100000"/>
              <a:buFont typeface="Arial"/>
              <a:buChar char="●"/>
            </a:pPr>
            <a:r>
              <a:rPr lang="en" sz="2800"/>
              <a:t>all interviewees exhibited some characteristics of each theoretical framework in their descriptions of their approaches to the work</a:t>
            </a:r>
          </a:p>
          <a:p>
            <a:pPr marL="457200" lvl="0" indent="-406400" rtl="0">
              <a:spcBef>
                <a:spcPts val="0"/>
              </a:spcBef>
              <a:buClr>
                <a:srgbClr val="000000"/>
              </a:buClr>
              <a:buSzPct val="100000"/>
              <a:buFont typeface="Arial"/>
              <a:buChar char="●"/>
            </a:pPr>
            <a:r>
              <a:rPr lang="en" sz="2800"/>
              <a:t>each interviewee also identified challenges that a more intentional application of this combined theory could alleviate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762000" y="633125"/>
            <a:ext cx="2566200" cy="719400"/>
          </a:xfrm>
          <a:prstGeom prst="rect">
            <a:avLst/>
          </a:prstGeom>
        </p:spPr>
        <p:txBody>
          <a:bodyPr lIns="91425" tIns="91425" rIns="91425" bIns="91425" anchor="b" anchorCtr="0">
            <a:noAutofit/>
          </a:bodyPr>
          <a:lstStyle/>
          <a:p>
            <a:pPr>
              <a:spcBef>
                <a:spcPts val="0"/>
              </a:spcBef>
              <a:buNone/>
            </a:pPr>
            <a:r>
              <a:rPr lang="en"/>
              <a:t>Reflexivity</a:t>
            </a:r>
          </a:p>
        </p:txBody>
      </p:sp>
      <p:sp>
        <p:nvSpPr>
          <p:cNvPr id="77" name="Shape 77"/>
          <p:cNvSpPr txBox="1">
            <a:spLocks noGrp="1"/>
          </p:cNvSpPr>
          <p:nvPr>
            <p:ph type="body" idx="1"/>
          </p:nvPr>
        </p:nvSpPr>
        <p:spPr>
          <a:xfrm>
            <a:off x="533400" y="2038350"/>
            <a:ext cx="8229600" cy="2784299"/>
          </a:xfrm>
          <a:prstGeom prst="rect">
            <a:avLst/>
          </a:prstGeom>
        </p:spPr>
        <p:txBody>
          <a:bodyPr lIns="91425" tIns="91425" rIns="91425" bIns="91425" anchor="t" anchorCtr="0">
            <a:noAutofit/>
          </a:bodyPr>
          <a:lstStyle/>
          <a:p>
            <a:pPr>
              <a:lnSpc>
                <a:spcPct val="115000"/>
              </a:lnSpc>
              <a:spcBef>
                <a:spcPts val="0"/>
              </a:spcBef>
              <a:buNone/>
            </a:pPr>
            <a:r>
              <a:rPr lang="en" sz="2000" i="1"/>
              <a:t>“Especially from marginalized groups. In my opinion, our society - the predominantly white community - has done a lot of taking, and we need to give back. I think that that also helps in the relationship-building process, to be clear that we’re not here to take, we’re here to work with you and we’re here to do what’s best for you and for the materials. So that’s sort of the approach that I try to take when I work with new people or organizations.”</a:t>
            </a:r>
          </a:p>
        </p:txBody>
      </p:sp>
      <p:sp>
        <p:nvSpPr>
          <p:cNvPr id="78" name="Shape 78"/>
          <p:cNvSpPr txBox="1">
            <a:spLocks noGrp="1"/>
          </p:cNvSpPr>
          <p:nvPr>
            <p:ph type="title" idx="2"/>
          </p:nvPr>
        </p:nvSpPr>
        <p:spPr>
          <a:xfrm>
            <a:off x="3188675" y="495150"/>
            <a:ext cx="5574300" cy="1545600"/>
          </a:xfrm>
          <a:prstGeom prst="rect">
            <a:avLst/>
          </a:prstGeom>
        </p:spPr>
        <p:txBody>
          <a:bodyPr lIns="91425" tIns="91425" rIns="91425" bIns="91425" anchor="b" anchorCtr="0">
            <a:noAutofit/>
          </a:bodyPr>
          <a:lstStyle/>
          <a:p>
            <a:pPr lvl="0" rtl="0">
              <a:spcBef>
                <a:spcPts val="0"/>
              </a:spcBef>
              <a:buNone/>
            </a:pPr>
            <a:r>
              <a:rPr lang="en" sz="1600" b="0" i="1">
                <a:solidFill>
                  <a:schemeClr val="dk2"/>
                </a:solidFill>
              </a:rPr>
              <a:t>Codes: </a:t>
            </a:r>
          </a:p>
          <a:p>
            <a:pPr marL="457200" lvl="0" indent="-330200" rtl="0">
              <a:spcBef>
                <a:spcPts val="0"/>
              </a:spcBef>
              <a:buClr>
                <a:schemeClr val="dk1"/>
              </a:buClr>
              <a:buSzPct val="100000"/>
              <a:buFont typeface="Arial"/>
              <a:buChar char="●"/>
            </a:pPr>
            <a:r>
              <a:rPr lang="en" sz="1600" b="0" i="1">
                <a:solidFill>
                  <a:schemeClr val="dk2"/>
                </a:solidFill>
              </a:rPr>
              <a:t>Acknowledging &amp; Naming Privilege (CRT / FST)</a:t>
            </a:r>
          </a:p>
          <a:p>
            <a:pPr marL="457200" lvl="0" indent="-330200" rtl="0">
              <a:spcBef>
                <a:spcPts val="0"/>
              </a:spcBef>
              <a:buClr>
                <a:schemeClr val="dk1"/>
              </a:buClr>
              <a:buSzPct val="100000"/>
              <a:buFont typeface="Arial"/>
              <a:buChar char="●"/>
            </a:pPr>
            <a:r>
              <a:rPr lang="en" sz="1600" b="0" i="1">
                <a:solidFill>
                  <a:schemeClr val="dk2"/>
                </a:solidFill>
              </a:rPr>
              <a:t>Acknowledging &amp; Naming Position (FST)</a:t>
            </a:r>
          </a:p>
          <a:p>
            <a:pPr marL="457200" lvl="0" indent="-330200" rtl="0">
              <a:spcBef>
                <a:spcPts val="0"/>
              </a:spcBef>
              <a:buClr>
                <a:schemeClr val="dk1"/>
              </a:buClr>
              <a:buSzPct val="100000"/>
              <a:buFont typeface="Arial"/>
              <a:buChar char="●"/>
            </a:pPr>
            <a:r>
              <a:rPr lang="en" sz="1600" b="0" i="1">
                <a:solidFill>
                  <a:schemeClr val="dk2"/>
                </a:solidFill>
              </a:rPr>
              <a:t>Prioritizing &amp; Naming Difference (QT / CRT)</a:t>
            </a:r>
          </a:p>
          <a:p>
            <a:pPr marL="457200" lvl="0" indent="-330200" rtl="0">
              <a:spcBef>
                <a:spcPts val="0"/>
              </a:spcBef>
              <a:buClr>
                <a:schemeClr val="dk1"/>
              </a:buClr>
              <a:buSzPct val="100000"/>
              <a:buFont typeface="Arial"/>
              <a:buChar char="●"/>
            </a:pPr>
            <a:r>
              <a:rPr lang="en" sz="1600" b="0" i="1">
                <a:solidFill>
                  <a:schemeClr val="dk2"/>
                </a:solidFill>
              </a:rPr>
              <a:t>Centering people of color and marginalized groups (CRT)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79425" y="633125"/>
            <a:ext cx="2848799" cy="719400"/>
          </a:xfrm>
          <a:prstGeom prst="rect">
            <a:avLst/>
          </a:prstGeom>
        </p:spPr>
        <p:txBody>
          <a:bodyPr lIns="91425" tIns="91425" rIns="91425" bIns="91425" anchor="b" anchorCtr="0">
            <a:noAutofit/>
          </a:bodyPr>
          <a:lstStyle/>
          <a:p>
            <a:pPr lvl="0" rtl="0">
              <a:spcBef>
                <a:spcPts val="0"/>
              </a:spcBef>
              <a:buNone/>
            </a:pPr>
            <a:r>
              <a:rPr lang="en"/>
              <a:t>Storytelling</a:t>
            </a:r>
          </a:p>
        </p:txBody>
      </p:sp>
      <p:sp>
        <p:nvSpPr>
          <p:cNvPr id="84" name="Shape 84"/>
          <p:cNvSpPr txBox="1">
            <a:spLocks noGrp="1"/>
          </p:cNvSpPr>
          <p:nvPr>
            <p:ph type="body" idx="1"/>
          </p:nvPr>
        </p:nvSpPr>
        <p:spPr>
          <a:xfrm>
            <a:off x="533400" y="2085225"/>
            <a:ext cx="8229600" cy="2826600"/>
          </a:xfrm>
          <a:prstGeom prst="rect">
            <a:avLst/>
          </a:prstGeom>
        </p:spPr>
        <p:txBody>
          <a:bodyPr lIns="91425" tIns="91425" rIns="91425" bIns="91425" anchor="t" anchorCtr="0">
            <a:noAutofit/>
          </a:bodyPr>
          <a:lstStyle/>
          <a:p>
            <a:pPr lvl="0" rtl="0">
              <a:lnSpc>
                <a:spcPct val="115000"/>
              </a:lnSpc>
              <a:spcBef>
                <a:spcPts val="0"/>
              </a:spcBef>
              <a:buNone/>
            </a:pPr>
            <a:r>
              <a:rPr lang="en" sz="1800" i="1"/>
              <a:t>“Well, there’s so much that’s not in the written record or the traditional record. As I said before, we thought that maybe some of these - Some people do not save material, as in papers, but they have an important story to tell, and that’s one reason for oral history. Another is that you get a very different kind of information in oral histories than you get in the written record, especially if the written record is more official or it’s more the everyday work records or council records or something like that. If you get an oral history, that really enriches the record of both. And you need both of those kinds of records.”</a:t>
            </a:r>
          </a:p>
        </p:txBody>
      </p:sp>
      <p:sp>
        <p:nvSpPr>
          <p:cNvPr id="85" name="Shape 85"/>
          <p:cNvSpPr txBox="1">
            <a:spLocks noGrp="1"/>
          </p:cNvSpPr>
          <p:nvPr>
            <p:ph type="title" idx="2"/>
          </p:nvPr>
        </p:nvSpPr>
        <p:spPr>
          <a:xfrm>
            <a:off x="3463625" y="342750"/>
            <a:ext cx="5299499" cy="1396800"/>
          </a:xfrm>
          <a:prstGeom prst="rect">
            <a:avLst/>
          </a:prstGeom>
        </p:spPr>
        <p:txBody>
          <a:bodyPr lIns="91425" tIns="91425" rIns="91425" bIns="91425" anchor="b" anchorCtr="0">
            <a:noAutofit/>
          </a:bodyPr>
          <a:lstStyle/>
          <a:p>
            <a:pPr lvl="0" rtl="0">
              <a:spcBef>
                <a:spcPts val="0"/>
              </a:spcBef>
              <a:buNone/>
            </a:pPr>
            <a:r>
              <a:rPr lang="en" sz="1600" b="0" i="1">
                <a:solidFill>
                  <a:schemeClr val="dk2"/>
                </a:solidFill>
              </a:rPr>
              <a:t>Codes: </a:t>
            </a:r>
          </a:p>
          <a:p>
            <a:pPr marL="457200" lvl="0" indent="-330200" rtl="0">
              <a:spcBef>
                <a:spcPts val="0"/>
              </a:spcBef>
              <a:buClr>
                <a:schemeClr val="dk1"/>
              </a:buClr>
              <a:buSzPct val="100000"/>
              <a:buFont typeface="Arial"/>
              <a:buChar char="●"/>
            </a:pPr>
            <a:r>
              <a:rPr lang="en" sz="1600" b="0" i="1">
                <a:solidFill>
                  <a:schemeClr val="dk2"/>
                </a:solidFill>
              </a:rPr>
              <a:t>Storytelling as revising history (CRT)</a:t>
            </a:r>
          </a:p>
          <a:p>
            <a:pPr marL="457200" lvl="0" indent="-330200" rtl="0">
              <a:spcBef>
                <a:spcPts val="0"/>
              </a:spcBef>
              <a:buClr>
                <a:schemeClr val="dk1"/>
              </a:buClr>
              <a:buSzPct val="100000"/>
              <a:buFont typeface="Arial"/>
              <a:buChar char="●"/>
            </a:pPr>
            <a:r>
              <a:rPr lang="en" sz="1600" b="0" i="1">
                <a:solidFill>
                  <a:schemeClr val="dk2"/>
                </a:solidFill>
              </a:rPr>
              <a:t>Acknowledging &amp; prioritizing the knowledge of marginalized groups (FST)</a:t>
            </a:r>
          </a:p>
          <a:p>
            <a:pPr marL="457200" lvl="0" indent="-330200" rtl="0">
              <a:spcBef>
                <a:spcPts val="0"/>
              </a:spcBef>
              <a:buClr>
                <a:schemeClr val="dk1"/>
              </a:buClr>
              <a:buSzPct val="100000"/>
              <a:buFont typeface="Arial"/>
              <a:buChar char="●"/>
            </a:pPr>
            <a:r>
              <a:rPr lang="en" sz="1600" b="0" i="1">
                <a:solidFill>
                  <a:schemeClr val="dk2"/>
                </a:solidFill>
              </a:rPr>
              <a:t>Redefining (materials, practices, categories) (QT)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886</TotalTime>
  <Words>1416</Words>
  <Application>Microsoft Macintosh PowerPoint</Application>
  <PresentationFormat>On-screen Show (16:9)</PresentationFormat>
  <Paragraphs>96</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light-gradient</vt:lpstr>
      <vt:lpstr>Filling in the margins:  The use of queer theory,  feminist standpoint theory, and  critical race theory  to build inclusive archival collections</vt:lpstr>
      <vt:lpstr>Theoretical framework</vt:lpstr>
      <vt:lpstr>Research questions</vt:lpstr>
      <vt:lpstr>Methods - Overview</vt:lpstr>
      <vt:lpstr>Methods - Data analysis</vt:lpstr>
      <vt:lpstr>Coding Schema</vt:lpstr>
      <vt:lpstr>Results</vt:lpstr>
      <vt:lpstr>Reflexivity</vt:lpstr>
      <vt:lpstr>Storytelling</vt:lpstr>
      <vt:lpstr>Privilege and  relationship- building</vt:lpstr>
      <vt:lpstr>Implications for Practice</vt:lpstr>
      <vt:lpstr>Opportunities for further research</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in the margins:  The use of queer theory,  feminist standpoint theory, and  critical race theory  to build inclusive archival collections</dc:title>
  <cp:lastModifiedBy>Jen LaBarbera</cp:lastModifiedBy>
  <cp:revision>5</cp:revision>
  <dcterms:modified xsi:type="dcterms:W3CDTF">2014-10-18T17:13:15Z</dcterms:modified>
</cp:coreProperties>
</file>