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5" r:id="rId2"/>
  </p:sldMasterIdLst>
  <p:notesMasterIdLst>
    <p:notesMasterId r:id="rId14"/>
  </p:notesMasterIdLst>
  <p:handoutMasterIdLst>
    <p:handoutMasterId r:id="rId15"/>
  </p:handoutMasterIdLst>
  <p:sldIdLst>
    <p:sldId id="256" r:id="rId3"/>
    <p:sldId id="269" r:id="rId4"/>
    <p:sldId id="265" r:id="rId5"/>
    <p:sldId id="257" r:id="rId6"/>
    <p:sldId id="258" r:id="rId7"/>
    <p:sldId id="260" r:id="rId8"/>
    <p:sldId id="262" r:id="rId9"/>
    <p:sldId id="263" r:id="rId10"/>
    <p:sldId id="266" r:id="rId11"/>
    <p:sldId id="268" r:id="rId12"/>
    <p:sldId id="267"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274" autoAdjust="0"/>
  </p:normalViewPr>
  <p:slideViewPr>
    <p:cSldViewPr>
      <p:cViewPr varScale="1">
        <p:scale>
          <a:sx n="88" d="100"/>
          <a:sy n="88" d="100"/>
        </p:scale>
        <p:origin x="558" y="7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10/26/2014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10/26/2014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[moderator] for the lovely introduction. Our talk today focuses on gender as a one uniting frame that we propose can create an interdisciplinary dialogue between [our] the domains of HCI (human computer interaction) and Information Studies . As the study of gender has become increasingly visible within the Information Studies field, two ways in which HCI can contribute to this discussion is through the ethnographic method and the use of grounded theory, which Information Studies has also applied in the context of feminist research.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57049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1" marR="0" lvl="0" indent="-228531"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smtClean="0"/>
              <a:t>Elfreda</a:t>
            </a:r>
            <a:r>
              <a:rPr lang="en-US" baseline="0" dirty="0" smtClean="0"/>
              <a:t> Chatman’s research on grounded theory within Information Science unpacked the ethical considerations faced by ethnographers as they interact with the populations they study.</a:t>
            </a:r>
            <a:r>
              <a:rPr kumimoji="0" lang="en-US" sz="2799"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799" b="0" i="0" u="none" strike="noStrike" kern="1200" cap="none" spc="0" normalizeH="0" baseline="0" noProof="0" dirty="0" err="1" smtClean="0">
                <a:ln>
                  <a:noFill/>
                </a:ln>
                <a:solidFill>
                  <a:prstClr val="black"/>
                </a:solidFill>
                <a:effectLst/>
                <a:uLnTx/>
                <a:uFillTx/>
                <a:latin typeface="Calibri" panose="020F0502020204030204"/>
                <a:ea typeface="+mn-ea"/>
                <a:cs typeface="+mn-cs"/>
              </a:rPr>
              <a:t>Elfreda</a:t>
            </a:r>
            <a:r>
              <a:rPr kumimoji="0" lang="en-US" sz="2799" b="0" i="0" u="none" strike="noStrike" kern="1200" cap="none" spc="0" normalizeH="0" baseline="0" noProof="0" dirty="0" smtClean="0">
                <a:ln>
                  <a:noFill/>
                </a:ln>
                <a:solidFill>
                  <a:prstClr val="black"/>
                </a:solidFill>
                <a:effectLst/>
                <a:uLnTx/>
                <a:uFillTx/>
                <a:latin typeface="Calibri" panose="020F0502020204030204"/>
                <a:ea typeface="+mn-ea"/>
                <a:cs typeface="+mn-cs"/>
              </a:rPr>
              <a:t> Chatman’s works included research on the information seeking and information behaviors of the female elderly, female janitors, and female inmates, rendering visible previously underrepresented perspectives and populations.</a:t>
            </a:r>
          </a:p>
          <a:p>
            <a:endParaRPr lang="en-US" baseline="0" dirty="0" smtClean="0"/>
          </a:p>
          <a:p>
            <a:pPr marL="228531" marR="0" lvl="0" indent="-228531"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aseline="0" dirty="0" smtClean="0"/>
              <a:t> Lynn Westbrook’s research applying feminist contexts and methods to her work with DV survivors in digital and physical environments indicates more is needed to understand information behaviors in nontraditional settings. </a:t>
            </a:r>
            <a:r>
              <a:rPr kumimoji="0" lang="en-US" sz="2799" b="0" i="0" u="none" strike="noStrike" kern="1200" cap="none" spc="0" normalizeH="0" baseline="0" noProof="0" dirty="0" smtClean="0">
                <a:ln>
                  <a:noFill/>
                </a:ln>
                <a:solidFill>
                  <a:prstClr val="black"/>
                </a:solidFill>
                <a:effectLst/>
                <a:uLnTx/>
                <a:uFillTx/>
                <a:latin typeface="Calibri" panose="020F0502020204030204"/>
                <a:ea typeface="+mn-ea"/>
                <a:cs typeface="+mn-cs"/>
              </a:rPr>
              <a:t>Lynn Westbrook’s research includes work with domestic violence survivors within physical and digital spaces, as well as crucial questions about how individuals engage with information systems during various stages of personal crisis. The explicitly feminist tone of her work draws attention to many populations that are chronically underrepresented within discussions of information behaviors and information seeking.</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383303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sz="1800"/>
            </a:pPr>
            <a:r>
              <a:rPr lang="en-US" dirty="0" smtClean="0"/>
              <a:t>Jennifer Rode’s research applies</a:t>
            </a:r>
            <a:r>
              <a:rPr lang="en-US" baseline="0" dirty="0" smtClean="0"/>
              <a:t> reflexivity through the anthropological ethnographic approach; this approach </a:t>
            </a:r>
            <a:r>
              <a:rPr kumimoji="0" lang="en-US" sz="2200" b="0" i="0" u="none" strike="noStrike" kern="0" cap="none" spc="0" normalizeH="0" baseline="0" noProof="0" dirty="0" smtClean="0">
                <a:ln>
                  <a:noFill/>
                </a:ln>
                <a:solidFill>
                  <a:sysClr val="windowText" lastClr="000000"/>
                </a:solidFill>
                <a:effectLst/>
                <a:uLnTx/>
                <a:uFillTx/>
                <a:latin typeface="Lucida Grande"/>
                <a:sym typeface="Lucida Grande"/>
              </a:rPr>
              <a:t>embraces intervention as a data gathering opportunity, focuses on understanding the process of data gathering, the underlying structure of the observed, and attempts to use it to extend theory, by broadly embracing the idiosyncrasies of unique encounters and discussing them. </a:t>
            </a:r>
          </a:p>
          <a:p>
            <a:pPr marL="228531" marR="0" lvl="0" indent="-228531"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smtClean="0">
                <a:ln>
                  <a:noFill/>
                </a:ln>
                <a:solidFill>
                  <a:prstClr val="black"/>
                </a:solidFill>
                <a:effectLst/>
                <a:uLnTx/>
                <a:uFillTx/>
                <a:latin typeface="Calibri" panose="020F0502020204030204"/>
                <a:ea typeface="+mn-ea"/>
                <a:cs typeface="+mn-cs"/>
              </a:rPr>
              <a:t> these environments include in-home ethnographies and speed dating research using smart technologies. These ethnographic studies expand discussions of gender and computational thinking into the realm of the sociotechnical.</a:t>
            </a:r>
          </a:p>
          <a:p>
            <a:pPr marL="0" marR="0" lvl="0" indent="0" defTabSz="584200" eaLnBrk="1" fontAlgn="auto" latinLnBrk="0" hangingPunct="1">
              <a:lnSpc>
                <a:spcPct val="100000"/>
              </a:lnSpc>
              <a:spcBef>
                <a:spcPts val="0"/>
              </a:spcBef>
              <a:spcAft>
                <a:spcPts val="0"/>
              </a:spcAft>
              <a:buClrTx/>
              <a:buSzTx/>
              <a:buFontTx/>
              <a:buNone/>
              <a:tabLst/>
              <a:defRPr sz="1800"/>
            </a:pPr>
            <a:endParaRPr kumimoji="0" lang="en-US" sz="2200" b="0" i="0" u="none" strike="noStrike" kern="0" cap="none" spc="0" normalizeH="0" baseline="0" noProof="0" dirty="0" smtClean="0">
              <a:ln>
                <a:noFill/>
              </a:ln>
              <a:solidFill>
                <a:sysClr val="windowText" lastClr="000000"/>
              </a:solidFill>
              <a:effectLst/>
              <a:uLnTx/>
              <a:uFillTx/>
              <a:latin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sz="1800"/>
            </a:pPr>
            <a:r>
              <a:rPr kumimoji="0" lang="en-US" sz="2200" b="0" i="0" u="none" strike="noStrike" kern="0" cap="none" spc="0" normalizeH="0" baseline="0" noProof="0" dirty="0" smtClean="0">
                <a:ln>
                  <a:noFill/>
                </a:ln>
                <a:solidFill>
                  <a:sysClr val="windowText" lastClr="000000"/>
                </a:solidFill>
                <a:effectLst/>
                <a:uLnTx/>
                <a:uFillTx/>
                <a:latin typeface="Lucida Grande"/>
                <a:sym typeface="Lucida Grande"/>
              </a:rPr>
              <a:t>Yasmin </a:t>
            </a:r>
            <a:r>
              <a:rPr kumimoji="0" lang="en-US" sz="2200" b="0" i="0" u="none" strike="noStrike" kern="0" cap="none" spc="0" normalizeH="0" baseline="0" noProof="0" dirty="0" err="1" smtClean="0">
                <a:ln>
                  <a:noFill/>
                </a:ln>
                <a:solidFill>
                  <a:sysClr val="windowText" lastClr="000000"/>
                </a:solidFill>
                <a:effectLst/>
                <a:uLnTx/>
                <a:uFillTx/>
                <a:latin typeface="Lucida Grande"/>
                <a:sym typeface="Lucida Grande"/>
              </a:rPr>
              <a:t>Kafai’s</a:t>
            </a:r>
            <a:r>
              <a:rPr kumimoji="0" lang="en-US" sz="2200" b="0" i="0" u="none" strike="noStrike" kern="0" cap="none" spc="0" normalizeH="0" baseline="0" noProof="0" dirty="0" smtClean="0">
                <a:ln>
                  <a:noFill/>
                </a:ln>
                <a:solidFill>
                  <a:sysClr val="windowText" lastClr="000000"/>
                </a:solidFill>
                <a:effectLst/>
                <a:uLnTx/>
                <a:uFillTx/>
                <a:latin typeface="Lucida Grande"/>
                <a:sym typeface="Lucida Grande"/>
              </a:rPr>
              <a:t> work includes the application of maker and hacker cultures as a way in which to contextualize both gendered learning styles and programming skills as computational participation, which allows children to create games, stories, and modes of understanding that appeal to them and to their peers. http://www.yasminkafai.com/print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94804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remain</a:t>
            </a:r>
            <a:r>
              <a:rPr lang="en-US" baseline="0" dirty="0" smtClean="0"/>
              <a:t> loci of discussion in HCI and Information Studies. Both disciplines have created sociotechnical identities that attempt to understand and configure understandings of both learning processes and technical mastery, in the form of task-driven studies and technically dominated discussions of self-efficacy. Feminist research in Information Studies expands the focus onto user populations that are marginalized and information environments that are ethnographically driven (prisons; refugees for domestic violence survivors, for example). Feminist research in HCI expands the focus from users as amateurs and users as silent spectators to active participants in the design process and as emergent experts that design and manipulate technological artifacts defined through their own contexts of use, including play (Rode; </a:t>
            </a:r>
            <a:r>
              <a:rPr lang="en-US" baseline="0" dirty="0" err="1" smtClean="0"/>
              <a:t>Kafai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257038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in HCI remains a controversial</a:t>
            </a:r>
            <a:r>
              <a:rPr lang="en-US" baseline="0" dirty="0" smtClean="0"/>
              <a:t> and multifaceted area of discussion. Qualitative researchers within HCI are beginning to investigate maker culture and hacker communities to understand learning processes of user groups including children and other populations that are not usually situated within conventional computing environments.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306413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Elfreda</a:t>
            </a:r>
            <a:r>
              <a:rPr lang="en-US" dirty="0" smtClean="0"/>
              <a:t> Chatman’s insistence</a:t>
            </a:r>
            <a:r>
              <a:rPr lang="en-US" baseline="0" dirty="0" smtClean="0"/>
              <a:t> on studying the elderly, women of color, female janitors, and female inmates widely expanded how scholars within Information Studies could perceive both what information environments are and to emphasize how Information Studies can act as a positive agent of change in the lives of user populations. Lynn Westbrook continues this critical ethnographic approach to vulnerable populations, and her work with DV survivors allows us to understand how important sociotechnical discussions of gender might reveal further understandings of how to design sociotechnical systems </a:t>
            </a:r>
            <a:r>
              <a:rPr lang="en-US" baseline="0" smtClean="0"/>
              <a:t>that accommodate a range of users.</a:t>
            </a:r>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359038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*Discourse communities-Brenda </a:t>
            </a:r>
            <a:r>
              <a:rPr lang="en-US" dirty="0" err="1" smtClean="0"/>
              <a:t>Dervin’s</a:t>
            </a:r>
            <a:r>
              <a:rPr lang="en-US" dirty="0" smtClean="0"/>
              <a:t> phrase.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623802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12188825" cy="6858000"/>
          </a:xfrm>
          <a:prstGeom prst="rect">
            <a:avLst/>
          </a:prstGeom>
          <a:ln>
            <a:noFill/>
          </a:ln>
        </p:spPr>
      </p:pic>
      <p:grpSp>
        <p:nvGrpSpPr>
          <p:cNvPr id="53" name="Group 52"/>
          <p:cNvGrpSpPr/>
          <p:nvPr/>
        </p:nvGrpSpPr>
        <p:grpSpPr>
          <a:xfrm>
            <a:off x="138156" y="1997846"/>
            <a:ext cx="12348917"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7829743" y="-1648806"/>
            <a:ext cx="985797" cy="806208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1050231" y="-970104"/>
            <a:ext cx="7513492"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12188825"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363410" y="2961460"/>
            <a:ext cx="10066179"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3399726" y="4704801"/>
            <a:ext cx="8532178"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12189" y="2476500"/>
            <a:ext cx="12164447"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12189" y="2476500"/>
            <a:ext cx="12164447"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AFE8FB1-0A7A-443E-AAF7-31D4FA1AA312}" type="datetimeFigureOut">
              <a:rPr lang="en-US" smtClean="0"/>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a:xfrm>
            <a:off x="5968939" y="990600"/>
            <a:ext cx="526763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552245" y="1321671"/>
            <a:ext cx="4937262"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968939" y="2547938"/>
            <a:ext cx="526763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12189" y="3810000"/>
            <a:ext cx="12164447"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AFE8FB1-0A7A-443E-AAF7-31D4FA1AA312}" type="datetimeFigureOut">
              <a:rPr lang="en-US" smtClean="0"/>
              <a:pPr/>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
        <p:nvSpPr>
          <p:cNvPr id="3" name="Picture Placeholder 2"/>
          <p:cNvSpPr>
            <a:spLocks noGrp="1"/>
          </p:cNvSpPr>
          <p:nvPr>
            <p:ph type="pic" idx="1"/>
          </p:nvPr>
        </p:nvSpPr>
        <p:spPr>
          <a:xfrm rot="21338992">
            <a:off x="3208979" y="921379"/>
            <a:ext cx="5770867"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50729" y="5105400"/>
            <a:ext cx="10287368"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50136" y="4444533"/>
            <a:ext cx="102864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12189" y="3810000"/>
            <a:ext cx="12164447"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AFE8FB1-0A7A-443E-AAF7-31D4FA1AA312}" type="datetimeFigureOut">
              <a:rPr lang="en-US" smtClean="0"/>
              <a:pPr/>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
        <p:nvSpPr>
          <p:cNvPr id="3" name="Picture Placeholder 2"/>
          <p:cNvSpPr>
            <a:spLocks noGrp="1"/>
          </p:cNvSpPr>
          <p:nvPr>
            <p:ph type="pic" idx="1"/>
          </p:nvPr>
        </p:nvSpPr>
        <p:spPr>
          <a:xfrm rot="21338992">
            <a:off x="5738932" y="997812"/>
            <a:ext cx="5770867"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50729" y="5105400"/>
            <a:ext cx="10287368"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50136" y="4444533"/>
            <a:ext cx="102864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602159" y="946831"/>
            <a:ext cx="5770867"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5539630" y="-3827334"/>
            <a:ext cx="1450260" cy="1184813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AFE8FB1-0A7A-443E-AAF7-31D4FA1AA312}" type="datetimeFigureOut">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9729856" y="443753"/>
            <a:ext cx="2046700"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9755123" y="914400"/>
            <a:ext cx="1925834"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50136" y="1183341"/>
            <a:ext cx="8137708"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AFE8FB1-0A7A-443E-AAF7-31D4FA1AA312}" type="datetimeFigureOut">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5539630" y="-3827334"/>
            <a:ext cx="1450260" cy="1184813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AFE8FB1-0A7A-443E-AAF7-31D4FA1AA312}" type="datetimeFigureOut">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7077581" y="649597"/>
            <a:ext cx="1040884" cy="9510607"/>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12188825" cy="6858000"/>
          </a:xfrm>
          <a:prstGeom prst="rect">
            <a:avLst/>
          </a:prstGeom>
          <a:ln>
            <a:noFill/>
          </a:ln>
        </p:spPr>
      </p:pic>
      <p:grpSp>
        <p:nvGrpSpPr>
          <p:cNvPr id="27" name="Group 26"/>
          <p:cNvGrpSpPr/>
          <p:nvPr/>
        </p:nvGrpSpPr>
        <p:grpSpPr>
          <a:xfrm>
            <a:off x="1050231" y="-970104"/>
            <a:ext cx="7513492"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7829385" y="-936354"/>
            <a:ext cx="967012" cy="803837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5681714" y="-1485767"/>
            <a:ext cx="1788669" cy="11758486"/>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8323712" y="-260772"/>
            <a:ext cx="932370" cy="7060309"/>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7657190" y="-973623"/>
            <a:ext cx="962833" cy="842472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8616670" y="-438506"/>
            <a:ext cx="552099" cy="680465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10043998" y="1374529"/>
            <a:ext cx="528237" cy="3930400"/>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664717" y="3564662"/>
            <a:ext cx="976288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1219023" y="836686"/>
            <a:ext cx="5230252"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12188825"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3399726" y="4990824"/>
            <a:ext cx="8532178"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12188825" cy="6858000"/>
          </a:xfrm>
          <a:prstGeom prst="rect">
            <a:avLst/>
          </a:prstGeom>
        </p:spPr>
      </p:pic>
      <p:sp>
        <p:nvSpPr>
          <p:cNvPr id="43" name="Freeform 42"/>
          <p:cNvSpPr/>
          <p:nvPr/>
        </p:nvSpPr>
        <p:spPr>
          <a:xfrm rot="4809906">
            <a:off x="4726877" y="467872"/>
            <a:ext cx="1100209" cy="10803479"/>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4857708" y="-1987724"/>
            <a:ext cx="2008191" cy="12348917"/>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1182589" y="5303003"/>
            <a:ext cx="9203604"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3714765" y="-981635"/>
            <a:ext cx="5853349"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2079613" y="1706959"/>
            <a:ext cx="809714" cy="347583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1202586" y="1784012"/>
            <a:ext cx="699135" cy="3349260"/>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584023" y="3156622"/>
            <a:ext cx="379174" cy="1609414"/>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799995" y="3389654"/>
            <a:ext cx="10160235"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12188825"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5539630" y="-3827334"/>
            <a:ext cx="1450260" cy="1184813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32087" y="3024188"/>
            <a:ext cx="487553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333409" y="3024188"/>
            <a:ext cx="487553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AFE8FB1-0A7A-443E-AAF7-31D4FA1AA312}" type="datetimeFigureOut">
              <a:rPr lang="en-US" smtClean="0"/>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5539630" y="-3827334"/>
            <a:ext cx="1450260" cy="1184813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50137" y="2895601"/>
            <a:ext cx="487553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50137" y="3657601"/>
            <a:ext cx="487553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63284" y="2895601"/>
            <a:ext cx="487553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3284" y="3657601"/>
            <a:ext cx="487553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AFE8FB1-0A7A-443E-AAF7-31D4FA1AA312}" type="datetimeFigureOut">
              <a:rPr lang="en-US" smtClean="0"/>
              <a:t>10/26/2014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5539630" y="-3827334"/>
            <a:ext cx="1450260" cy="1184813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smtClean="0"/>
              <a:t>10/26/2014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10/26/2014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488824" y="1447800"/>
            <a:ext cx="4996148"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11014" y="1676400"/>
            <a:ext cx="4570809"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6004790" y="990600"/>
            <a:ext cx="5676167"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1015" y="2850776"/>
            <a:ext cx="4570809"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12188825" cy="6858000"/>
          </a:xfrm>
          <a:prstGeom prst="rect">
            <a:avLst/>
          </a:prstGeom>
        </p:spPr>
      </p:pic>
      <p:grpSp>
        <p:nvGrpSpPr>
          <p:cNvPr id="8" name="Group 7"/>
          <p:cNvGrpSpPr/>
          <p:nvPr/>
        </p:nvGrpSpPr>
        <p:grpSpPr>
          <a:xfrm>
            <a:off x="-764026" y="-607194"/>
            <a:ext cx="10081978"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950137" y="1371600"/>
            <a:ext cx="102864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50136" y="3012142"/>
            <a:ext cx="102864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02693" y="300690"/>
            <a:ext cx="3656648"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9AFE8FB1-0A7A-443E-AAF7-31D4FA1AA312}" type="datetimeFigureOut">
              <a:rPr lang="en-US" smtClean="0"/>
              <a:pPr/>
              <a:t>10/26/2014</a:t>
            </a:fld>
            <a:endParaRPr lang="en-US"/>
          </a:p>
        </p:txBody>
      </p:sp>
      <p:sp>
        <p:nvSpPr>
          <p:cNvPr id="5" name="Footer Placeholder 4"/>
          <p:cNvSpPr>
            <a:spLocks noGrp="1"/>
          </p:cNvSpPr>
          <p:nvPr>
            <p:ph type="ftr" sz="quarter" idx="3"/>
          </p:nvPr>
        </p:nvSpPr>
        <p:spPr>
          <a:xfrm>
            <a:off x="101573" y="116541"/>
            <a:ext cx="3656648"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101574" y="605491"/>
            <a:ext cx="1847368" cy="232710"/>
          </a:xfrm>
          <a:prstGeom prst="rect">
            <a:avLst/>
          </a:prstGeom>
        </p:spPr>
        <p:txBody>
          <a:bodyPr vert="horz" lIns="91440" tIns="45720" rIns="91440" bIns="45720" rtlCol="0" anchor="ctr"/>
          <a:lstStyle>
            <a:lvl1pPr algn="l">
              <a:defRPr sz="1200">
                <a:solidFill>
                  <a:schemeClr val="bg1"/>
                </a:solidFill>
              </a:defRPr>
            </a:lvl1pPr>
          </a:lstStyle>
          <a:p>
            <a:fld id="{25BA54BD-C84D-46CE-8B72-31BFB26ABA43}" type="slidenum">
              <a:rPr lang="en-US" smtClean="0"/>
              <a:pPr/>
              <a:t>‹#›</a:t>
            </a:fld>
            <a:endParaRPr lang="en-US"/>
          </a:p>
        </p:txBody>
      </p:sp>
      <p:sp>
        <p:nvSpPr>
          <p:cNvPr id="31" name="Rectangle 30"/>
          <p:cNvSpPr/>
          <p:nvPr/>
        </p:nvSpPr>
        <p:spPr>
          <a:xfrm>
            <a:off x="0" y="0"/>
            <a:ext cx="12188825"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ar394@Drexel.edu" TargetMode="External"/><Relationship Id="rId2" Type="http://schemas.openxmlformats.org/officeDocument/2006/relationships/hyperlink" Target="mailto:andrea.marshall@Drexel.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utexas.edu/faculty/council/2011-2012/membership/popup_windows/Westbrook.html?newwindow=true&amp;ei=eWJAVLa5A-6asQSdwYCgBg&amp;bvm=bv.77648437,d.cWc&amp;psig=AFQjCNGwAjqM2zLyeysiiMjOk4Ldd_36UQ&amp;ust=141359205173391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Gender as a Frame in Information Studies and HCI</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Andrea Marshall and Dr. Jennifer A. Rode</a:t>
            </a:r>
          </a:p>
          <a:p>
            <a:r>
              <a:rPr lang="en-US" dirty="0" smtClean="0"/>
              <a:t>Drexel College of Computing Informatics</a:t>
            </a:r>
          </a:p>
          <a:p>
            <a:r>
              <a:rPr lang="en-US" dirty="0" smtClean="0"/>
              <a:t>October 18</a:t>
            </a:r>
            <a:r>
              <a:rPr lang="en-US" baseline="30000" dirty="0" smtClean="0"/>
              <a:t>th</a:t>
            </a:r>
            <a:r>
              <a:rPr lang="en-US" dirty="0" smtClean="0"/>
              <a:t>, 2014</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342900" lvl="1" indent="-342900">
              <a:spcAft>
                <a:spcPts val="2000"/>
              </a:spcAft>
            </a:pPr>
            <a:r>
              <a:rPr lang="en-US" dirty="0" smtClean="0"/>
              <a:t>Gender identity formation </a:t>
            </a:r>
            <a:r>
              <a:rPr lang="en-US" dirty="0"/>
              <a:t>reveal areas of inquiry that still need to be addressed in HCI and Information Studies, both methodologically and </a:t>
            </a:r>
            <a:r>
              <a:rPr lang="en-US" dirty="0" smtClean="0"/>
              <a:t>theoretically.</a:t>
            </a:r>
            <a:endParaRPr lang="en-US" dirty="0"/>
          </a:p>
          <a:p>
            <a:endParaRPr lang="en-US" dirty="0"/>
          </a:p>
        </p:txBody>
      </p:sp>
    </p:spTree>
    <p:extLst>
      <p:ext uri="{BB962C8B-B14F-4D97-AF65-F5344CB8AC3E}">
        <p14:creationId xmlns:p14="http://schemas.microsoft.com/office/powerpoint/2010/main" val="390250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 Comments? </a:t>
            </a:r>
            <a:endParaRPr lang="en-US" dirty="0"/>
          </a:p>
        </p:txBody>
      </p:sp>
      <p:sp>
        <p:nvSpPr>
          <p:cNvPr id="3" name="Content Placeholder 2"/>
          <p:cNvSpPr>
            <a:spLocks noGrp="1"/>
          </p:cNvSpPr>
          <p:nvPr>
            <p:ph idx="1"/>
          </p:nvPr>
        </p:nvSpPr>
        <p:spPr/>
        <p:txBody>
          <a:bodyPr/>
          <a:lstStyle/>
          <a:p>
            <a:pPr marL="0" indent="0">
              <a:buNone/>
            </a:pPr>
            <a:r>
              <a:rPr lang="en-US" dirty="0" smtClean="0"/>
              <a:t>Andrea Marshall </a:t>
            </a:r>
            <a:r>
              <a:rPr lang="en-US" dirty="0" smtClean="0">
                <a:hlinkClick r:id="rId2"/>
              </a:rPr>
              <a:t>andrea.marshall@Drexel.edu</a:t>
            </a:r>
            <a:endParaRPr lang="en-US" dirty="0" smtClean="0"/>
          </a:p>
          <a:p>
            <a:pPr marL="0" indent="0">
              <a:buNone/>
            </a:pPr>
            <a:r>
              <a:rPr lang="en-US" dirty="0" smtClean="0"/>
              <a:t>Dr. Jennifer A. Rode </a:t>
            </a:r>
            <a:r>
              <a:rPr lang="en-US" dirty="0" smtClean="0">
                <a:hlinkClick r:id="rId3"/>
              </a:rPr>
              <a:t>jar394@Drexel.edu</a:t>
            </a:r>
            <a:r>
              <a:rPr lang="en-US" dirty="0" smtClean="0"/>
              <a:t> </a:t>
            </a:r>
          </a:p>
          <a:p>
            <a:pPr marL="0" indent="0">
              <a:buNone/>
            </a:pPr>
            <a:endParaRPr lang="en-US" dirty="0"/>
          </a:p>
        </p:txBody>
      </p:sp>
    </p:spTree>
    <p:extLst>
      <p:ext uri="{BB962C8B-B14F-4D97-AF65-F5344CB8AC3E}">
        <p14:creationId xmlns:p14="http://schemas.microsoft.com/office/powerpoint/2010/main" val="212756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In this talk I will:</a:t>
            </a:r>
          </a:p>
          <a:p>
            <a:pPr lvl="1"/>
            <a:r>
              <a:rPr lang="en-US" dirty="0" smtClean="0"/>
              <a:t>Identify ways in which Information Studies and HCI discuss the realm of the sociotechnical</a:t>
            </a:r>
          </a:p>
          <a:p>
            <a:pPr lvl="1"/>
            <a:r>
              <a:rPr lang="en-US" dirty="0" smtClean="0"/>
              <a:t>Unpack crucial similarities and differences between the two disciplines with gender as a frame.</a:t>
            </a:r>
          </a:p>
          <a:p>
            <a:pPr lvl="1"/>
            <a:r>
              <a:rPr lang="en-US" dirty="0" smtClean="0"/>
              <a:t>Critically examine sociotechnical gender identity formation within these discourse communities</a:t>
            </a:r>
          </a:p>
        </p:txBody>
      </p:sp>
    </p:spTree>
    <p:extLst>
      <p:ext uri="{BB962C8B-B14F-4D97-AF65-F5344CB8AC3E}">
        <p14:creationId xmlns:p14="http://schemas.microsoft.com/office/powerpoint/2010/main" val="238691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has gender(s)! &amp; can…</a:t>
            </a:r>
            <a:endParaRPr lang="en-US" dirty="0"/>
          </a:p>
        </p:txBody>
      </p:sp>
      <p:sp>
        <p:nvSpPr>
          <p:cNvPr id="3" name="Subtitle 2"/>
          <p:cNvSpPr>
            <a:spLocks noGrp="1"/>
          </p:cNvSpPr>
          <p:nvPr>
            <p:ph type="subTitle" idx="1"/>
          </p:nvPr>
        </p:nvSpPr>
        <p:spPr/>
        <p:txBody>
          <a:bodyPr>
            <a:normAutofit fontScale="47500" lnSpcReduction="20000"/>
          </a:bodyPr>
          <a:lstStyle/>
          <a:p>
            <a:pPr marL="342900" indent="-342900">
              <a:buFont typeface="Arial" panose="020B0604020202020204" pitchFamily="34" charset="0"/>
              <a:buChar char="•"/>
            </a:pPr>
            <a:r>
              <a:rPr lang="en-US" sz="3200" dirty="0"/>
              <a:t>E</a:t>
            </a:r>
            <a:r>
              <a:rPr lang="en-US" sz="3200" dirty="0" smtClean="0"/>
              <a:t>nforce binary and heteronormative gender roles.</a:t>
            </a:r>
          </a:p>
          <a:p>
            <a:pPr marL="342900" indent="-342900">
              <a:buFont typeface="Arial" panose="020B0604020202020204" pitchFamily="34" charset="0"/>
              <a:buChar char="•"/>
            </a:pPr>
            <a:r>
              <a:rPr lang="en-US" sz="3200" dirty="0" smtClean="0"/>
              <a:t>Reflect Social Values</a:t>
            </a:r>
          </a:p>
          <a:p>
            <a:pPr marL="342900" indent="-342900">
              <a:buFont typeface="Arial" panose="020B0604020202020204" pitchFamily="34" charset="0"/>
              <a:buChar char="•"/>
            </a:pPr>
            <a:r>
              <a:rPr lang="en-US" sz="3200" dirty="0" smtClean="0"/>
              <a:t>Reflect Context</a:t>
            </a:r>
          </a:p>
          <a:p>
            <a:pPr marL="342900" indent="-342900">
              <a:buFont typeface="Arial" panose="020B0604020202020204" pitchFamily="34" charset="0"/>
              <a:buChar char="•"/>
            </a:pPr>
            <a:r>
              <a:rPr lang="en-US" sz="3200" dirty="0"/>
              <a:t>G</a:t>
            </a:r>
            <a:r>
              <a:rPr lang="en-US" sz="3200" dirty="0" smtClean="0"/>
              <a:t>enerate sociotechnical gender identities.</a:t>
            </a:r>
          </a:p>
          <a:p>
            <a:pPr marL="342900" indent="-342900">
              <a:buFont typeface="Arial" panose="020B0604020202020204" pitchFamily="34" charset="0"/>
              <a:buChar char="•"/>
            </a:pPr>
            <a:endParaRPr lang="en-US" sz="3200" dirty="0"/>
          </a:p>
        </p:txBody>
      </p:sp>
      <p:pic>
        <p:nvPicPr>
          <p:cNvPr id="4" name="Picture 3"/>
          <p:cNvPicPr>
            <a:picLocks noChangeAspect="1"/>
          </p:cNvPicPr>
          <p:nvPr/>
        </p:nvPicPr>
        <p:blipFill>
          <a:blip r:embed="rId2">
            <a:alphaModFix/>
            <a:extLst>
              <a:ext uri="{BEBA8EAE-BF5A-486C-A8C5-ECC9F3942E4B}">
                <a14:imgProps xmlns:a14="http://schemas.microsoft.com/office/drawing/2010/main">
                  <a14:imgLayer r:embed="rId3">
                    <a14:imgEffect>
                      <a14:backgroundRemoval t="2577" b="96392" l="9653" r="90347">
                        <a14:backgroundMark x1="45946" y1="39691" x2="45946" y2="39691"/>
                      </a14:backgroundRemoval>
                    </a14:imgEffect>
                  </a14:imgLayer>
                </a14:imgProps>
              </a:ext>
            </a:extLst>
          </a:blip>
          <a:stretch>
            <a:fillRect/>
          </a:stretch>
        </p:blipFill>
        <p:spPr>
          <a:xfrm rot="20885825">
            <a:off x="536922" y="1265856"/>
            <a:ext cx="2466975" cy="1847850"/>
          </a:xfrm>
          <a:prstGeom prst="rect">
            <a:avLst/>
          </a:prstGeom>
        </p:spPr>
      </p:pic>
      <p:pic>
        <p:nvPicPr>
          <p:cNvPr id="5" name="Picture 4"/>
          <p:cNvPicPr>
            <a:picLocks noChangeAspect="1"/>
          </p:cNvPicPr>
          <p:nvPr/>
        </p:nvPicPr>
        <p:blipFill>
          <a:blip r:embed="rId4">
            <a:alphaModFix/>
            <a:extLst>
              <a:ext uri="{BEBA8EAE-BF5A-486C-A8C5-ECC9F3942E4B}">
                <a14:imgProps xmlns:a14="http://schemas.microsoft.com/office/drawing/2010/main">
                  <a14:imgLayer r:embed="rId5">
                    <a14:imgEffect>
                      <a14:backgroundRemoval t="9778" b="89778" l="6667" r="89778">
                        <a14:backgroundMark x1="21778" y1="79556" x2="21778" y2="79556"/>
                        <a14:backgroundMark x1="17778" y1="77333" x2="34222" y2="77333"/>
                      </a14:backgroundRemoval>
                    </a14:imgEffect>
                  </a14:imgLayer>
                </a14:imgProps>
              </a:ext>
              <a:ext uri="{28A0092B-C50C-407E-A947-70E740481C1C}">
                <a14:useLocalDpi xmlns:a14="http://schemas.microsoft.com/office/drawing/2010/main" val="0"/>
              </a:ext>
            </a:extLst>
          </a:blip>
          <a:stretch>
            <a:fillRect/>
          </a:stretch>
        </p:blipFill>
        <p:spPr>
          <a:xfrm rot="20978905">
            <a:off x="3157935" y="416324"/>
            <a:ext cx="2143125" cy="2143125"/>
          </a:xfrm>
          <a:prstGeom prst="rect">
            <a:avLst/>
          </a:prstGeom>
        </p:spPr>
      </p:pic>
    </p:spTree>
    <p:extLst>
      <p:ext uri="{BB962C8B-B14F-4D97-AF65-F5344CB8AC3E}">
        <p14:creationId xmlns:p14="http://schemas.microsoft.com/office/powerpoint/2010/main" val="258225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Gender as a frame in IS</a:t>
            </a:r>
            <a:endParaRPr lang="en-US" dirty="0"/>
          </a:p>
        </p:txBody>
      </p:sp>
      <p:sp>
        <p:nvSpPr>
          <p:cNvPr id="14" name="Content Placeholder 13"/>
          <p:cNvSpPr>
            <a:spLocks noGrp="1"/>
          </p:cNvSpPr>
          <p:nvPr>
            <p:ph idx="1"/>
          </p:nvPr>
        </p:nvSpPr>
        <p:spPr>
          <a:xfrm>
            <a:off x="989012" y="2895599"/>
            <a:ext cx="10514230" cy="3425827"/>
          </a:xfrm>
        </p:spPr>
        <p:txBody>
          <a:bodyPr>
            <a:normAutofit/>
          </a:bodyPr>
          <a:lstStyle/>
          <a:p>
            <a:r>
              <a:rPr lang="en-US" sz="1800" dirty="0" smtClean="0"/>
              <a:t>Found in the work of:</a:t>
            </a:r>
          </a:p>
          <a:p>
            <a:pPr lvl="1"/>
            <a:r>
              <a:rPr lang="en-US" sz="1600" dirty="0" err="1" smtClean="0"/>
              <a:t>Elfreda</a:t>
            </a:r>
            <a:r>
              <a:rPr lang="en-US" sz="1600" dirty="0" smtClean="0"/>
              <a:t> Chatman</a:t>
            </a:r>
          </a:p>
          <a:p>
            <a:pPr lvl="1"/>
            <a:r>
              <a:rPr lang="en-US" sz="1800" dirty="0" smtClean="0"/>
              <a:t>Lynn Westbrook</a:t>
            </a:r>
          </a:p>
          <a:p>
            <a:r>
              <a:rPr lang="en-US" sz="2000" dirty="0" smtClean="0"/>
              <a:t>Both discuss underrepresented populations</a:t>
            </a:r>
            <a:endParaRPr lang="en-US" sz="2000" dirty="0"/>
          </a:p>
        </p:txBody>
      </p:sp>
      <p:sp>
        <p:nvSpPr>
          <p:cNvPr id="4" name="AutoShape 2" descr="data:image/jpeg;base64,/9j/4AAQSkZJRgABAQAAAQABAAD/2wCEAAkGBxQTEhUUExQUFhQXGRcYGBgVFBcXFxcYGBcWGBgXFxcYHCggGBwlHBUUITEhJSkrLi4uFx8zODMsNygtLisBCgoKDg0OGhAQFywcHBwsLCwsLCwsLCwsLCwsLCwsLCwsLCwsLCwsLCwsLCwsLCwsLCwsKywsLCwsLCwsLCwrN//AABEIAO4AsQMBIgACEQEDEQH/xAAcAAABBQEBAQAAAAAAAAAAAAAEAAECAwUGBwj/xAA6EAABAwEFBAgEBgICAwAAAAABAAIRAwQSITFBBVFhcQYigZGhscHwEzLR4RQjQlJi8QeSU3IVgpP/xAAaAQADAQEBAQAAAAAAAAAAAAABAgMABAUG/8QAIREBAQEBAAICAgMBAAAAAAAAAAECEQMhEjEEIkFRcWH/2gAMAwEAAhEDEQA/AKAo/DmRvBHeFxmzelr2kCqLw/cMHD6rsbHamPbeaQQciPJc8zZfaFnHEWNsYbsO4q04AncJ7lKoy7UqN/k7z+6haXdU8V2z6OJyazgFIFReeqCoscsKbysTbVqk3BpnzOi0rXXutJ3Dx9wuae6TPFDVNlJNKRKUJDFCRSTALMZ2SjdTuSaEGdn0PqG4GnGA6OSMfQIdDiHFwDsMfm0O4hZXQ+3C+GuwgGOPBdK9t9si65wBcYxLGh13EDfnyXJnH76nHXdT4ZB0aN0+ae2V8PfvRW2xoa0OvMcCS3qnHDeDiPsuW23tO9LGnDU7+ARzm28C6nGZb3h1RzgZB3+iGc5IuhNK6+cc1vb00qPFO5OsCPxB7CSeEyzLCjdm7RqUTLHRqRoeYQSdCzoc62ztJr3ueeqXGSM9E1asHRBnFYynSfBlNKHHQXuqFAPVTanVEKFZ8BOUPtmr8rRriVlwp2mtedPdyVljoFzoCnapEWUicloUdkuPLetOzWVoGXojKYMHDz9lSu1Jhif+Gc0wYxmCDhKsZsRpzqQdYb6lHBjhmPVGWcEjAg8DIPZOaS7ppmMOrsGfkd2ER4hZ1psL6fzNMbxiF2IYDwPH6aqTmiI39oWnkrXEcLSdBkYEZFdJYtuhrHH4hkwS0g9aBAHYg9rbLg3m5eR1WRUpEZhWzZfadnBtu2vVe5zgbgd+luQ0WcXJJkYXpNThqdqdxTMYqAKnCYoMZMnnl3pLAmE6ZJYUkyQKSzC7DVzGmajtCtgBvQ9N0FJ5vGe5bvpue0KLCTkugsFnugb0LYbNhMLZslE5nPfu481HWlc5TugDj4qt1TTCPVFspSNccOJSNhwy7Pqp2qSIU3C45xOmHvvVlnrNdA3DsQVem4tnSYTbKaSUo8atKHYYSPEfVRfHHkR5FDvJDpjUxzRVK0X+q6J8OxaULFNRwgyMOXuVn19mNIvDHiPIrRFI5ajXynfgp2enOAwnundyKPaF9uKtNng5DsQ1RsYLq9tWElt9vaDguZeJMHMLozrqOpxQkQrCEycqIamLVOUz0QV3Uk8JIMkElEKYCwkkklCzJNbKN2dYC48FRZmSt+yiYA8lLeuHzOi6FJrRAF6O7t3qxrS8ySYGmnvio1P2ty37957FqbPspdGGEgKFq0i+x2UxIH25LUZsnqSR83lvW9sqwNuyRynlmtFtkkcMlvak5Hn21Nm3KbhuEhY1io3HgHWPrHmvUtt7LFSi9sdYNw7FyrtimszDCqzAjyK1g32yNotBIIGYnlGEdyyjTMyMRyW3+Cqh1xzCXZc1ZaNi1KYDnNLeRy5pGuWbYmkmHDTA70b+FI8uO8Jxbm08Hd8Qe5GEgg48uPaj1PjKrMvBwIxg/YrjbdZ7rjwy/tdrbWkEOHIrE2pYSTMaaj5VTx64Tc9OTcUyKtLC04oZ7YK6uocQCYpymCzGlJSSWBFoUkzU6wnThRVlFslBh9gpYjdqIW3REeXE80Bs+iQMc1o5CVz791bMQbX/ADPfZ9V3+wrGCxpOhJMLznYTfiWgA4iZXp1ir3RmBjvGCWz2pl0VJukI2izBY1nt9MQC7Hhj5LZstqY4S1wPJMeRbhqhH7GaTeaS0961CxsAoavtSm3AzyC3oUWWHDr3TxDUrTs9jmlpGBEfdRNtDh1Q7uMd6i6uYxW5C3rzTpXsz4ZJI5+ixtlWskXTjhE7oy8MF6F0usIq0nHUBee9HqfWeD8zTHel3PQVpGlgTyJjQ6+CnfaR7wT2uqA0ga/ZY5rx9fTilgIbU2axwJmCNRjjxHquStlmcw4wQciMjy3cl2Ar3uB9EBtGyAgtOuLY3ifOCq+Pf8J7y5IhNCmRuUCuhE8JkpHBJYDQnhME6AnhE2OnJQwK1tk0rwPAEpdXkGfbXsYlzWDHUzuCPNGSd0Aeqo2RSi88zJ6o5a+i0aDfnP8AIDuElQWgbonY2j8UPhk1brzSfeIDS1jnQWR1sV2eyS4UGEC/UujPK8dXLn+i5ivUxiDPguypUngQ0CO4jktVMZUWR1rc/wCcgXJ6raY6/DCbqPtVoc1r3PEOYwvD7t2bokhwGe5MynVByI5FqE2taDdNODL4BJ/bMkAdia/QTGvl1sC2k0mX3NBcYhonMYZnmgH1TIDWxOJqEXndk4BP8G9TDdcI1giI8UU28TIaRrOnchD6lRo1bY1sX3kRk9guk6CRpC0KFa+3rtLTq3cdYO5W0bSbuI7gcfop54xG+VqljFn2yto2MPF0ueGxiAQATziYXkoqfCtVRrcoMdi9i2ibrSTlBXktehfrveMp7ZOQCH8ez2I1bRMnIc9ckJXfIRNopG8QNARlu3dpQtopGJx9xjyUwNZQSCd2aJ2q2KMnMAEc8VZseiPw9V04zHkPVZvSCvFKJzDQMdQM4TYnst+nIuzTOKcpgV1uc0pJSkix0kkggxBb2wqoaHA6jBYMIqyWi6efgl1Owc/btbC4dVoPE9soiyPlrh/I+X1Ky9j1hfJnAjDyRdmrYcZnwz8FBZo9FHA138T5YL0uxUeC8m6KvLLYWnUHvzXrlke6Fv5W8dXWqpdBugF0Zlc5ZLO6pVl55blrWyqQJdAneYHJCWSkHEY9xEoqdFV7MWnqkEomhWqDAw4cvBE0rOI1J4hIsI0Pcjyt8hNG44SFJ9JBEFpkdoRXxCQltCxz3S+tdouAzMDxXMWWxXWTrGHPU9i6HpUYuTlMrm69vAw7+X3S2k0qqWNrNMT5eskys+32cBrnZQIA4cOJKJ/GXnXt2Q9SsvalrLpA+UY83ZTyC0Ip2WOo5upd9yuf6Tv6wHGY8lpWe1XMzgASeK5naVsNR5cddFTx599T3fQQlNKUppV0Uu9JRvJ1mOnTEpBZilIFJMszR2dbC04b5hdNZ7QHyWjmN3AriGOgrW2fajMjCPealuKZroXV7j6dYDrUyL38myZ8F7Jse1texjxkQD3jBeIOtbDm4A88ua6zoT0jbTIoPd1HHqO0BP6SVL2rm8eibds7XtLDiD6rAsFAUyGlkjIEEg8DxWzaLTeABzGf1UrM5oOMJpV8/SymaQnGrEYC8c1QaLnkhoc0H9RccOS2KLmkaKTiNE7fSmxWYNhgkjiST4o1wEKmme9Ku79IzPhvUy1x3TCpJbuErz+0Wglx44RvGa9G6dXWUZ3ZHzJXl767CZa4ndMYEpbmhqt6xslkbz/YCAtFAlzhviBuEq7Z9tAa0TofExOHNaGz6QLn1XRjdDRuErZ+k3JbWoXcOGXaVy1dkHcu/wBs2K+4u0Hhv9Vw9uAvGN6t409wEknIShVSNKSZJYRIsz/2P/0d9FP8HU/43/6O+i9NpMhV2hvgh0/weaOs7hm1w5hUO4rvLYwQuEtQ67uaJbOIJU6paZGHqmlRKFAYy0ToiPxJyHLkg7NTcflaStShY3uwiN+9Ttk+zyV3nQ3pA6oPhVHXn0wLpObm7jvIXoVhh0ERivCbJX+BaaZaflcAe3Ar2PZhJAPvkk57W8e+enWUmiEzyBxKzqDhqDPMoukNwhFT5ptnP2FNjYEnM++5Ta2BJwGpOAHNeVf5D6efEvWeyu/LyfUBgvjNrP48Vpnqd1/IX/I/SptZ5oUTNNh67h+pw0adw3rkKbzUDaTWguOZ3Desxzt3L+l2vRfZYptvP+d3gNyHm3PHn/pcS+TSqrsZ7G4dYeOilQtNS7dIIMjCO1dG8DehzSnEwvPnn06r444nbm3KoLqIFyDBM9Y/Zc4XSuw6ZbLLoqsGMQ4AZjQrjiF6Xh3NZ7HF5c2a9mKZOmVkySTJLM9cGSFtBwlXPfAx9VkWi1SYCVbqi3PF1cLUOJPErrNqVoYeSE2RsoNAe/F2YGg+6Te5mdpfjdVnWHYz6mLpa3jmeS2aGxqTNLx3uPpktNv37Nyrd5rl15daWnjkD1GgYCBwG9EsaKdMuOcTko2WhffGiH6VVw1gYNcOwJM/tqQ19TrnPiSS7UmfFel9DenFENbTtLrhbgHwbp3XoyK8yoCTG8HySBXoXLklfRbOlmzok2yzf/QT3KFXp3s5uVqpHleI8Avnm+jvwxZRZXcWQ9zmsZelxu5vLRiGgkCTmUPgb5u5/wAi9NTWPwKD/wAm6C8gFpeTjdxgxELzt9SU9ttj6ji97i9xiXOOJgADuAAWp0a2G6u8FwIpDX93CUN6zidrTu7yC+i2xi8iq8dUfKN53wu2p2bAK6z0Q1oDcAMu5WyNV4/l8t8mu16Hj8cxOBfwm4pGgBmrS+UNa3wMTwCnFKzLfVvOiMNJw5lY21dgNqCWw1/DI8x6rXude8RylTrP3cuCvndxexHWZr7ec2yxvpOIeI46HkUMvRatFr8HCZwxHuFyW29iOpG82SzxA4/Veh4vyJv1fVcm/Dc+4xo94J08+/YSXQi9EtFcuw0Q5aAN5zSqVwAs+028SBvy4rVVKq287HTREUzJywy+6EpujPMlG2cQNFw+W9quUnPjDf7CoIPCTvU4JJJyHKCoPYSCcftuCnww/ZDhcc5sxMTvIzjguV6S1r1aNGgDtzK6XZDvyXifkeeHzAd+q5DajgazyN6r+PP3pPNf1gdpxCnUbBIVYR/4JxYKrwWU7vzHC/dddin+4zgu5yq7E1k3qt74YnBub3Rg0E6TElD1HEkuMSe7kERbbY6oW3ohjQxgAADWtJIEDXEydU+zADWpA5X2T/sENXk6Mbmx+iD3tFSs4U2Zhp+d3ZoF29juBgawQAMG6j6rWoWlrSQd4kwDgBF2NAVibUqDEgRnHDgF4/k8mvL7teljxzxz0IfUO7wUIcUDZrY5t0VOtOMjMdn6ls2dzXC80gjeMu3coWcUl6pbTWdbKt53AYehWpbKl1k65dpWIG9o7EY1QlRDQTr492atuk/0rWskfQJ4RXTbPsKRpyMRIOfL2ArqbP6hWCnj5oDIzP8AwlH/AI29xSWr3d6Sb56/sPjP6ea27aOGBlD7OvPJe7G7EbsVQ5souwuDWlupPeF7Hk7x52ftqz8u9aBAu/ZZdndL+QWhaKsDkB/a4tT3x0RQKV58GYHctCu6Gx3b1Rs9mF4nPFRt1SJ3Qlv2Y2yib7h+lwM8C0Eg+965J7pJO8nxXVbYd8GzXRg+pEnWDmO5coAun8efekfNfqLrNRvva0fqIHj9F1+0LOX2ClRa9n5JqXpbDiL7ngkxA+bfouc2G3829+0E89PVdBtN9yzVyTMhtMaSXuBJA4AHvXTPviDkAiLAD8Rn/dvmh1p9G6N+00gRIBkzwBKTyXmabPvUemHAScO7FZ1qffcByJzVtqtEwO09n9KuxMmXxnly3rxcx6lpVtXeqWzCWAuGN44t0jhx4qu2xAG/yRTKd1rcIRoQto2m84AZep0QwYTmnaJdKtDUG6cUxKk9sAqdJmukqq0mSAswmztnNWFmHvFSY2AN6mxspTRX8E+ykibvNJYzxgpgpBqlC+geMK2dV60HP33rRrvvOuj2FhrT2a+SXHkubzeOT9lsa76bjTDcDhyWfXxIGOJA8cVfVqHAA++arptmowb3Nw4SuX6WC9Ma35jWD9I88PILAR23q9+0VD/KByGCBC7/ABTmI5vJe6rf6K7OqVS74YBc4tpif3OIjLitT/IA+D8Kykt+Ky9UrBhBaHfJTDXa9RpJ/wCyu6AOfSYazHhpvnEhri0BsXw0mb0XowjIrk9qWw1q1SoZ67iROcZCewBNme7SBFudEm/nE7mnxWHK6boo0Na57sLxgTrG5S/IvPHVfDO7joHOvOw1gT77VoEQIGiEsrcRuGPb6oiq6BPv+l5TvCmTUE6e8UbWJjDlqg9mjEk4oyruS0YrpNVoj3PootECPVJmeqICBEadvpCFPzhEzPYqLOCXmJzSmHFyvY2BzVQZiPfergJySnPDt3kkmujikszxqUkgUgvonikUZsx8Fw7Qggp0Xw4HsSbz3Nhs3lbjHyVZZjNUE5NDnf6jBUUTI9U1Z9yhVfq7qD/2zgclw866uuee6SSdST3mVGUyS9ByN9vSINs5pNogPyFS9MMuw4Bu8nVYYKZKVgPK7LZFmikxoAxb1pExOccVyVjpXntbvI7hmvQ7HTAGEx4YcFw/l6+o6vx57tEWRsDy5QlbCIPcnZAGOHJCW3GIOZXC6xWzmw0lFOYSdFTQpRTw8uKsecY7e5KJDs9581ZTZjKamPecSrKYz7lmQmDofeSex/OZG/PRSoMl4G7FNRMvchTQTTOu/giKggcSqKGe9W1jgsaGvnekhZdwSQF5IlCSQK+heIRUVJMszTpVZAUOkNSBTpftF53M5eHmrdlsDiyd/gsm22g1Kj3nUnuGA8AuXGP3/wAX1f0/1QknTSulEkkpSlZm10as8vLyMsBzOfgu0s7YbPd7Kx+jFlu0gcOtj5LoAzLevI8+vluu/wAWeZRLxxQ0S7Edu5EvZOM9nbHoqrK2XcAMhxUaq0qVAmngY3CMMEM5xDusI44XStKk2GDvTVG4H170nyP8QzDqrCM/VC1aV0FzSQBmPpuTUrRlOv8Aaf7AZs5wl8qmymXPjdCpp1i0ujUJ9n43t5afFLoZR9ndInCMu5StLsPsU9mp3WDl78lG2GGmFjwLf4FJUXT+4pIcF//Z">
            <a:hlinkClick r:id="rId3"/>
          </p:cNvPr>
          <p:cNvSpPr>
            <a:spLocks noChangeAspect="1" noChangeArrowheads="1"/>
          </p:cNvSpPr>
          <p:nvPr/>
        </p:nvSpPr>
        <p:spPr bwMode="auto">
          <a:xfrm>
            <a:off x="4894262" y="-1419225"/>
            <a:ext cx="2114550" cy="28384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UFhQXGRcYGBgVFBcXFxcYGBcWGBgXFxcYHCggGBwlHBUUITEhJSkrLi4uFx8zODMsNygtLisBCgoKDg0OGhAQFywcHBwsLCwsLCwsLCwsLCwsLCwsLCwsLCwsLCwsLCwsLCwsLCwsLCwsKywsLCwsLCwsLCwrN//AABEIAO4AsQMBIgACEQEDEQH/xAAcAAABBQEBAQAAAAAAAAAAAAAEAAECAwUGBwj/xAA6EAABAwEFBAgEBgICAwAAAAABAAIRAwQSITFBBVFhcQYigZGhscHwEzLR4RQjQlJi8QeSU3IVgpP/xAAaAQADAQEBAQAAAAAAAAAAAAABAgMABAUG/8QAIREBAQEBAAICAgMBAAAAAAAAAAECEQMhEjEEIkFRcWH/2gAMAwEAAhEDEQA/AKAo/DmRvBHeFxmzelr2kCqLw/cMHD6rsbHamPbeaQQciPJc8zZfaFnHEWNsYbsO4q04AncJ7lKoy7UqN/k7z+6haXdU8V2z6OJyazgFIFReeqCoscsKbysTbVqk3BpnzOi0rXXutJ3Dx9wuae6TPFDVNlJNKRKUJDFCRSTALMZ2SjdTuSaEGdn0PqG4GnGA6OSMfQIdDiHFwDsMfm0O4hZXQ+3C+GuwgGOPBdK9t9si65wBcYxLGh13EDfnyXJnH76nHXdT4ZB0aN0+ae2V8PfvRW2xoa0OvMcCS3qnHDeDiPsuW23tO9LGnDU7+ARzm28C6nGZb3h1RzgZB3+iGc5IuhNK6+cc1vb00qPFO5OsCPxB7CSeEyzLCjdm7RqUTLHRqRoeYQSdCzoc62ztJr3ueeqXGSM9E1asHRBnFYynSfBlNKHHQXuqFAPVTanVEKFZ8BOUPtmr8rRriVlwp2mtedPdyVljoFzoCnapEWUicloUdkuPLetOzWVoGXojKYMHDz9lSu1Jhif+Gc0wYxmCDhKsZsRpzqQdYb6lHBjhmPVGWcEjAg8DIPZOaS7ppmMOrsGfkd2ER4hZ1psL6fzNMbxiF2IYDwPH6aqTmiI39oWnkrXEcLSdBkYEZFdJYtuhrHH4hkwS0g9aBAHYg9rbLg3m5eR1WRUpEZhWzZfadnBtu2vVe5zgbgd+luQ0WcXJJkYXpNThqdqdxTMYqAKnCYoMZMnnl3pLAmE6ZJYUkyQKSzC7DVzGmajtCtgBvQ9N0FJ5vGe5bvpue0KLCTkugsFnugb0LYbNhMLZslE5nPfu481HWlc5TugDj4qt1TTCPVFspSNccOJSNhwy7Pqp2qSIU3C45xOmHvvVlnrNdA3DsQVem4tnSYTbKaSUo8atKHYYSPEfVRfHHkR5FDvJDpjUxzRVK0X+q6J8OxaULFNRwgyMOXuVn19mNIvDHiPIrRFI5ajXynfgp2enOAwnundyKPaF9uKtNng5DsQ1RsYLq9tWElt9vaDguZeJMHMLozrqOpxQkQrCEycqIamLVOUz0QV3Uk8JIMkElEKYCwkkklCzJNbKN2dYC48FRZmSt+yiYA8lLeuHzOi6FJrRAF6O7t3qxrS8ySYGmnvio1P2ty37957FqbPspdGGEgKFq0i+x2UxIH25LUZsnqSR83lvW9sqwNuyRynlmtFtkkcMlvak5Hn21Nm3KbhuEhY1io3HgHWPrHmvUtt7LFSi9sdYNw7FyrtimszDCqzAjyK1g32yNotBIIGYnlGEdyyjTMyMRyW3+Cqh1xzCXZc1ZaNi1KYDnNLeRy5pGuWbYmkmHDTA70b+FI8uO8Jxbm08Hd8Qe5GEgg48uPaj1PjKrMvBwIxg/YrjbdZ7rjwy/tdrbWkEOHIrE2pYSTMaaj5VTx64Tc9OTcUyKtLC04oZ7YK6uocQCYpymCzGlJSSWBFoUkzU6wnThRVlFslBh9gpYjdqIW3REeXE80Bs+iQMc1o5CVz791bMQbX/ADPfZ9V3+wrGCxpOhJMLznYTfiWgA4iZXp1ir3RmBjvGCWz2pl0VJukI2izBY1nt9MQC7Hhj5LZstqY4S1wPJMeRbhqhH7GaTeaS0961CxsAoavtSm3AzyC3oUWWHDr3TxDUrTs9jmlpGBEfdRNtDh1Q7uMd6i6uYxW5C3rzTpXsz4ZJI5+ixtlWskXTjhE7oy8MF6F0usIq0nHUBee9HqfWeD8zTHel3PQVpGlgTyJjQ6+CnfaR7wT2uqA0ga/ZY5rx9fTilgIbU2axwJmCNRjjxHquStlmcw4wQciMjy3cl2Ar3uB9EBtGyAgtOuLY3ifOCq+Pf8J7y5IhNCmRuUCuhE8JkpHBJYDQnhME6AnhE2OnJQwK1tk0rwPAEpdXkGfbXsYlzWDHUzuCPNGSd0Aeqo2RSi88zJ6o5a+i0aDfnP8AIDuElQWgbonY2j8UPhk1brzSfeIDS1jnQWR1sV2eyS4UGEC/UujPK8dXLn+i5ivUxiDPguypUngQ0CO4jktVMZUWR1rc/wCcgXJ6raY6/DCbqPtVoc1r3PEOYwvD7t2bokhwGe5MynVByI5FqE2taDdNODL4BJ/bMkAdia/QTGvl1sC2k0mX3NBcYhonMYZnmgH1TIDWxOJqEXndk4BP8G9TDdcI1giI8UU28TIaRrOnchD6lRo1bY1sX3kRk9guk6CRpC0KFa+3rtLTq3cdYO5W0bSbuI7gcfop54xG+VqljFn2yto2MPF0ueGxiAQATziYXkoqfCtVRrcoMdi9i2ibrSTlBXktehfrveMp7ZOQCH8ez2I1bRMnIc9ckJXfIRNopG8QNARlu3dpQtopGJx9xjyUwNZQSCd2aJ2q2KMnMAEc8VZseiPw9V04zHkPVZvSCvFKJzDQMdQM4TYnst+nIuzTOKcpgV1uc0pJSkix0kkggxBb2wqoaHA6jBYMIqyWi6efgl1Owc/btbC4dVoPE9soiyPlrh/I+X1Ky9j1hfJnAjDyRdmrYcZnwz8FBZo9FHA138T5YL0uxUeC8m6KvLLYWnUHvzXrlke6Fv5W8dXWqpdBugF0Zlc5ZLO6pVl55blrWyqQJdAneYHJCWSkHEY9xEoqdFV7MWnqkEomhWqDAw4cvBE0rOI1J4hIsI0Pcjyt8hNG44SFJ9JBEFpkdoRXxCQltCxz3S+tdouAzMDxXMWWxXWTrGHPU9i6HpUYuTlMrm69vAw7+X3S2k0qqWNrNMT5eskys+32cBrnZQIA4cOJKJ/GXnXt2Q9SsvalrLpA+UY83ZTyC0Ip2WOo5upd9yuf6Tv6wHGY8lpWe1XMzgASeK5naVsNR5cddFTx599T3fQQlNKUppV0Uu9JRvJ1mOnTEpBZilIFJMszR2dbC04b5hdNZ7QHyWjmN3AriGOgrW2fajMjCPealuKZroXV7j6dYDrUyL38myZ8F7Jse1texjxkQD3jBeIOtbDm4A88ua6zoT0jbTIoPd1HHqO0BP6SVL2rm8eibds7XtLDiD6rAsFAUyGlkjIEEg8DxWzaLTeABzGf1UrM5oOMJpV8/SymaQnGrEYC8c1QaLnkhoc0H9RccOS2KLmkaKTiNE7fSmxWYNhgkjiST4o1wEKmme9Ku79IzPhvUy1x3TCpJbuErz+0Wglx44RvGa9G6dXWUZ3ZHzJXl767CZa4ndMYEpbmhqt6xslkbz/YCAtFAlzhviBuEq7Z9tAa0TofExOHNaGz6QLn1XRjdDRuErZ+k3JbWoXcOGXaVy1dkHcu/wBs2K+4u0Hhv9Vw9uAvGN6t409wEknIShVSNKSZJYRIsz/2P/0d9FP8HU/43/6O+i9NpMhV2hvgh0/weaOs7hm1w5hUO4rvLYwQuEtQ67uaJbOIJU6paZGHqmlRKFAYy0ToiPxJyHLkg7NTcflaStShY3uwiN+9Ttk+zyV3nQ3pA6oPhVHXn0wLpObm7jvIXoVhh0ERivCbJX+BaaZaflcAe3Ar2PZhJAPvkk57W8e+enWUmiEzyBxKzqDhqDPMoukNwhFT5ptnP2FNjYEnM++5Ta2BJwGpOAHNeVf5D6efEvWeyu/LyfUBgvjNrP48Vpnqd1/IX/I/SptZ5oUTNNh67h+pw0adw3rkKbzUDaTWguOZ3Desxzt3L+l2vRfZYptvP+d3gNyHm3PHn/pcS+TSqrsZ7G4dYeOilQtNS7dIIMjCO1dG8DehzSnEwvPnn06r444nbm3KoLqIFyDBM9Y/Zc4XSuw6ZbLLoqsGMQ4AZjQrjiF6Xh3NZ7HF5c2a9mKZOmVkySTJLM9cGSFtBwlXPfAx9VkWi1SYCVbqi3PF1cLUOJPErrNqVoYeSE2RsoNAe/F2YGg+6Te5mdpfjdVnWHYz6mLpa3jmeS2aGxqTNLx3uPpktNv37Nyrd5rl15daWnjkD1GgYCBwG9EsaKdMuOcTko2WhffGiH6VVw1gYNcOwJM/tqQ19TrnPiSS7UmfFel9DenFENbTtLrhbgHwbp3XoyK8yoCTG8HySBXoXLklfRbOlmzok2yzf/QT3KFXp3s5uVqpHleI8Avnm+jvwxZRZXcWQ9zmsZelxu5vLRiGgkCTmUPgb5u5/wAi9NTWPwKD/wAm6C8gFpeTjdxgxELzt9SU9ttj6ji97i9xiXOOJgADuAAWp0a2G6u8FwIpDX93CUN6zidrTu7yC+i2xi8iq8dUfKN53wu2p2bAK6z0Q1oDcAMu5WyNV4/l8t8mu16Hj8cxOBfwm4pGgBmrS+UNa3wMTwCnFKzLfVvOiMNJw5lY21dgNqCWw1/DI8x6rXude8RylTrP3cuCvndxexHWZr7ec2yxvpOIeI46HkUMvRatFr8HCZwxHuFyW29iOpG82SzxA4/Veh4vyJv1fVcm/Dc+4xo94J08+/YSXQi9EtFcuw0Q5aAN5zSqVwAs+028SBvy4rVVKq287HTREUzJywy+6EpujPMlG2cQNFw+W9quUnPjDf7CoIPCTvU4JJJyHKCoPYSCcftuCnww/ZDhcc5sxMTvIzjguV6S1r1aNGgDtzK6XZDvyXifkeeHzAd+q5DajgazyN6r+PP3pPNf1gdpxCnUbBIVYR/4JxYKrwWU7vzHC/dddin+4zgu5yq7E1k3qt74YnBub3Rg0E6TElD1HEkuMSe7kERbbY6oW3ohjQxgAADWtJIEDXEydU+zADWpA5X2T/sENXk6Mbmx+iD3tFSs4U2Zhp+d3ZoF29juBgawQAMG6j6rWoWlrSQd4kwDgBF2NAVibUqDEgRnHDgF4/k8mvL7teljxzxz0IfUO7wUIcUDZrY5t0VOtOMjMdn6ls2dzXC80gjeMu3coWcUl6pbTWdbKt53AYehWpbKl1k65dpWIG9o7EY1QlRDQTr492atuk/0rWskfQJ4RXTbPsKRpyMRIOfL2ArqbP6hWCnj5oDIzP8AwlH/AI29xSWr3d6Sb56/sPjP6ea27aOGBlD7OvPJe7G7EbsVQ5souwuDWlupPeF7Hk7x52ftqz8u9aBAu/ZZdndL+QWhaKsDkB/a4tT3x0RQKV58GYHctCu6Gx3b1Rs9mF4nPFRt1SJ3Qlv2Y2yib7h+lwM8C0Eg+965J7pJO8nxXVbYd8GzXRg+pEnWDmO5coAun8efekfNfqLrNRvva0fqIHj9F1+0LOX2ClRa9n5JqXpbDiL7ngkxA+bfouc2G3829+0E89PVdBtN9yzVyTMhtMaSXuBJA4AHvXTPviDkAiLAD8Rn/dvmh1p9G6N+00gRIBkzwBKTyXmabPvUemHAScO7FZ1qffcByJzVtqtEwO09n9KuxMmXxnly3rxcx6lpVtXeqWzCWAuGN44t0jhx4qu2xAG/yRTKd1rcIRoQto2m84AZep0QwYTmnaJdKtDUG6cUxKk9sAqdJmukqq0mSAswmztnNWFmHvFSY2AN6mxspTRX8E+ykibvNJYzxgpgpBqlC+geMK2dV60HP33rRrvvOuj2FhrT2a+SXHkubzeOT9lsa76bjTDcDhyWfXxIGOJA8cVfVqHAA++arptmowb3Nw4SuX6WC9Ma35jWD9I88PILAR23q9+0VD/KByGCBC7/ABTmI5vJe6rf6K7OqVS74YBc4tpif3OIjLitT/IA+D8Kykt+Ky9UrBhBaHfJTDXa9RpJ/wCyu6AOfSYazHhpvnEhri0BsXw0mb0XowjIrk9qWw1q1SoZ67iROcZCewBNme7SBFudEm/nE7mnxWHK6boo0Na57sLxgTrG5S/IvPHVfDO7joHOvOw1gT77VoEQIGiEsrcRuGPb6oiq6BPv+l5TvCmTUE6e8UbWJjDlqg9mjEk4oyruS0YrpNVoj3PootECPVJmeqICBEadvpCFPzhEzPYqLOCXmJzSmHFyvY2BzVQZiPfergJySnPDt3kkmujikszxqUkgUgvonikUZsx8Fw7Qggp0Xw4HsSbz3Nhs3lbjHyVZZjNUE5NDnf6jBUUTI9U1Z9yhVfq7qD/2zgclw866uuee6SSdST3mVGUyS9ByN9vSINs5pNogPyFS9MMuw4Bu8nVYYKZKVgPK7LZFmikxoAxb1pExOccVyVjpXntbvI7hmvQ7HTAGEx4YcFw/l6+o6vx57tEWRsDy5QlbCIPcnZAGOHJCW3GIOZXC6xWzmw0lFOYSdFTQpRTw8uKsecY7e5KJDs9581ZTZjKamPecSrKYz7lmQmDofeSex/OZG/PRSoMl4G7FNRMvchTQTTOu/giKggcSqKGe9W1jgsaGvnekhZdwSQF5IlCSQK+heIRUVJMszTpVZAUOkNSBTpftF53M5eHmrdlsDiyd/gsm22g1Kj3nUnuGA8AuXGP3/wAX1f0/1QknTSulEkkpSlZm10as8vLyMsBzOfgu0s7YbPd7Kx+jFlu0gcOtj5LoAzLevI8+vluu/wAWeZRLxxQ0S7Edu5EvZOM9nbHoqrK2XcAMhxUaq0qVAmngY3CMMEM5xDusI44XStKk2GDvTVG4H170nyP8QzDqrCM/VC1aV0FzSQBmPpuTUrRlOv8Aaf7AZs5wl8qmymXPjdCpp1i0ujUJ9n43t5afFLoZR9ndInCMu5StLsPsU9mp3WDl78lG2GGmFjwLf4FJUXT+4pIcF//Z">
            <a:hlinkClick r:id="rId3"/>
          </p:cNvPr>
          <p:cNvSpPr>
            <a:spLocks noChangeAspect="1" noChangeArrowheads="1"/>
          </p:cNvSpPr>
          <p:nvPr/>
        </p:nvSpPr>
        <p:spPr bwMode="auto">
          <a:xfrm>
            <a:off x="4722812" y="-1147761"/>
            <a:ext cx="2114550" cy="28384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7542212" y="3124200"/>
            <a:ext cx="3683000" cy="2209800"/>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Gender as a Frame in HCI</a:t>
            </a:r>
            <a:endParaRPr lang="en-US" dirty="0"/>
          </a:p>
        </p:txBody>
      </p:sp>
      <p:sp>
        <p:nvSpPr>
          <p:cNvPr id="6" name="Content Placeholder 5"/>
          <p:cNvSpPr>
            <a:spLocks noGrp="1"/>
          </p:cNvSpPr>
          <p:nvPr>
            <p:ph idx="1"/>
          </p:nvPr>
        </p:nvSpPr>
        <p:spPr/>
        <p:txBody>
          <a:bodyPr>
            <a:normAutofit/>
          </a:bodyPr>
          <a:lstStyle/>
          <a:p>
            <a:r>
              <a:rPr lang="en-US" dirty="0"/>
              <a:t>Found in the work of:</a:t>
            </a:r>
          </a:p>
          <a:p>
            <a:pPr lvl="1"/>
            <a:r>
              <a:rPr lang="en-US" dirty="0" smtClean="0"/>
              <a:t>Jennifer Rode </a:t>
            </a:r>
          </a:p>
          <a:p>
            <a:pPr lvl="1"/>
            <a:r>
              <a:rPr lang="en-US" dirty="0" err="1" smtClean="0"/>
              <a:t>Yasmin</a:t>
            </a:r>
            <a:r>
              <a:rPr lang="en-US" dirty="0" smtClean="0"/>
              <a:t> </a:t>
            </a:r>
            <a:r>
              <a:rPr lang="en-US" dirty="0" err="1" smtClean="0"/>
              <a:t>Kafai</a:t>
            </a:r>
            <a:endParaRPr lang="en-US" dirty="0" smtClean="0"/>
          </a:p>
          <a:p>
            <a:r>
              <a:rPr lang="en-US" dirty="0" smtClean="0"/>
              <a:t>Both use gender to examine technology use</a:t>
            </a:r>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0137" y="1371600"/>
            <a:ext cx="10286437" cy="914400"/>
          </a:xfrm>
        </p:spPr>
        <p:txBody>
          <a:bodyPr>
            <a:normAutofit/>
          </a:bodyPr>
          <a:lstStyle/>
          <a:p>
            <a:r>
              <a:rPr lang="en-US" dirty="0" smtClean="0"/>
              <a:t>Both fields have Commonalities</a:t>
            </a:r>
            <a:endParaRPr lang="en-US" dirty="0"/>
          </a:p>
        </p:txBody>
      </p:sp>
      <p:sp>
        <p:nvSpPr>
          <p:cNvPr id="8" name="Content Placeholder 7"/>
          <p:cNvSpPr>
            <a:spLocks noGrp="1"/>
          </p:cNvSpPr>
          <p:nvPr>
            <p:ph idx="1"/>
          </p:nvPr>
        </p:nvSpPr>
        <p:spPr/>
        <p:txBody>
          <a:bodyPr>
            <a:normAutofit/>
          </a:bodyPr>
          <a:lstStyle/>
          <a:p>
            <a:r>
              <a:rPr lang="en-US" dirty="0"/>
              <a:t>Both fields Engage in Sociotechnical Gender </a:t>
            </a:r>
            <a:r>
              <a:rPr lang="en-US" dirty="0" smtClean="0"/>
              <a:t>Constructions:</a:t>
            </a:r>
          </a:p>
          <a:p>
            <a:pPr lvl="1"/>
            <a:r>
              <a:rPr lang="en-US" dirty="0" smtClean="0"/>
              <a:t>End user focus </a:t>
            </a:r>
          </a:p>
          <a:p>
            <a:pPr lvl="1"/>
            <a:r>
              <a:rPr lang="en-US" dirty="0" smtClean="0"/>
              <a:t>Discussions of sociotechnical gender identity </a:t>
            </a:r>
          </a:p>
          <a:p>
            <a:pPr lvl="1"/>
            <a:r>
              <a:rPr lang="en-US" dirty="0" smtClean="0"/>
              <a:t>Experts and amateurs </a:t>
            </a:r>
          </a:p>
          <a:p>
            <a:pPr lvl="1"/>
            <a:r>
              <a:rPr lang="en-US" dirty="0" smtClean="0"/>
              <a:t>And are discussed in terms of end user deficits, rather than user generated contributions.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Reflexivity in HCI</a:t>
            </a:r>
            <a:endParaRPr lang="en-US" dirty="0"/>
          </a:p>
        </p:txBody>
      </p:sp>
      <p:sp>
        <p:nvSpPr>
          <p:cNvPr id="3" name="Content Placeholder 2"/>
          <p:cNvSpPr>
            <a:spLocks noGrp="1"/>
          </p:cNvSpPr>
          <p:nvPr>
            <p:ph idx="1"/>
          </p:nvPr>
        </p:nvSpPr>
        <p:spPr/>
        <p:txBody>
          <a:bodyPr>
            <a:normAutofit/>
          </a:bodyPr>
          <a:lstStyle/>
          <a:p>
            <a:r>
              <a:rPr lang="en-US" dirty="0" smtClean="0"/>
              <a:t>Ethnography in HCI has begun to:</a:t>
            </a:r>
          </a:p>
          <a:p>
            <a:pPr lvl="1"/>
            <a:r>
              <a:rPr lang="en-US" dirty="0" smtClean="0"/>
              <a:t>Discuss gender as a spectrum</a:t>
            </a:r>
          </a:p>
          <a:p>
            <a:pPr lvl="1"/>
            <a:r>
              <a:rPr lang="en-US" dirty="0" smtClean="0"/>
              <a:t>Examine queer sociotechnical identities</a:t>
            </a:r>
            <a:endParaRPr lang="en-US"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Reflexivity in IS</a:t>
            </a:r>
            <a:endParaRPr lang="en-US" dirty="0"/>
          </a:p>
        </p:txBody>
      </p:sp>
      <p:sp>
        <p:nvSpPr>
          <p:cNvPr id="3" name="Content Placeholder 2"/>
          <p:cNvSpPr>
            <a:spLocks noGrp="1"/>
          </p:cNvSpPr>
          <p:nvPr>
            <p:ph idx="1"/>
          </p:nvPr>
        </p:nvSpPr>
        <p:spPr/>
        <p:txBody>
          <a:bodyPr>
            <a:normAutofit/>
          </a:bodyPr>
          <a:lstStyle/>
          <a:p>
            <a:r>
              <a:rPr lang="en-US" dirty="0" smtClean="0"/>
              <a:t>Ethnography in IS has begun to:</a:t>
            </a:r>
          </a:p>
          <a:p>
            <a:pPr lvl="1"/>
            <a:r>
              <a:rPr lang="en-US" dirty="0"/>
              <a:t>D</a:t>
            </a:r>
            <a:r>
              <a:rPr lang="en-US" dirty="0" smtClean="0"/>
              <a:t>iscussion surrounding what information environments </a:t>
            </a:r>
            <a:endParaRPr lang="en-US" dirty="0"/>
          </a:p>
          <a:p>
            <a:pPr lvl="1"/>
            <a:r>
              <a:rPr lang="en-US" dirty="0" smtClean="0"/>
              <a:t>Examine how gender might still be an ignored element in discussions of user groups, especially with regards to:</a:t>
            </a:r>
          </a:p>
          <a:p>
            <a:pPr lvl="2"/>
            <a:r>
              <a:rPr lang="en-US" dirty="0" smtClean="0"/>
              <a:t>information poverty </a:t>
            </a:r>
          </a:p>
          <a:p>
            <a:pPr lvl="2"/>
            <a:r>
              <a:rPr lang="en-US" dirty="0" smtClean="0"/>
              <a:t>information environments</a:t>
            </a:r>
            <a:endParaRPr lang="en-US" dirty="0"/>
          </a:p>
        </p:txBody>
      </p:sp>
    </p:spTree>
    <p:extLst>
      <p:ext uri="{BB962C8B-B14F-4D97-AF65-F5344CB8AC3E}">
        <p14:creationId xmlns:p14="http://schemas.microsoft.com/office/powerpoint/2010/main" val="58762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Gendered Critique of Sociotechnical Identity Formation</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Goes against mainstream </a:t>
            </a:r>
            <a:r>
              <a:rPr lang="en-US" sz="3200" dirty="0" err="1" smtClean="0"/>
              <a:t>masculinist</a:t>
            </a:r>
            <a:r>
              <a:rPr lang="en-US" sz="3200" dirty="0" smtClean="0"/>
              <a:t> computing environments.</a:t>
            </a:r>
          </a:p>
          <a:p>
            <a:r>
              <a:rPr lang="en-US" sz="3200" dirty="0" smtClean="0"/>
              <a:t>Invites ethnographic investigation into seemingly neutral terms of “users” “experts” and “amateurs” in both computing and information environments.</a:t>
            </a:r>
          </a:p>
          <a:p>
            <a:r>
              <a:rPr lang="en-US" sz="3200" dirty="0" smtClean="0"/>
              <a:t>Reveals a need for the ‘discourse communities’  Information Studies and HCI to communicate more frequently to support feminist scholarship and gender research into the sociotechnical.</a:t>
            </a:r>
            <a:endParaRPr lang="en-US" sz="3200" dirty="0"/>
          </a:p>
        </p:txBody>
      </p:sp>
    </p:spTree>
    <p:extLst>
      <p:ext uri="{BB962C8B-B14F-4D97-AF65-F5344CB8AC3E}">
        <p14:creationId xmlns:p14="http://schemas.microsoft.com/office/powerpoint/2010/main" val="112716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Sky.thmx</Template>
  <TotalTime>0</TotalTime>
  <Words>1015</Words>
  <Application>Microsoft Office PowerPoint</Application>
  <PresentationFormat>Custom</PresentationFormat>
  <Paragraphs>69</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 MT Bold</vt:lpstr>
      <vt:lpstr>Calibri</vt:lpstr>
      <vt:lpstr>Corbel</vt:lpstr>
      <vt:lpstr>Lucida Grande</vt:lpstr>
      <vt:lpstr>Sky</vt:lpstr>
      <vt:lpstr>Gender as a Frame in Information Studies and HCI</vt:lpstr>
      <vt:lpstr>Introduction</vt:lpstr>
      <vt:lpstr>Technology has gender(s)! &amp; can…</vt:lpstr>
      <vt:lpstr>Gender as a frame in IS</vt:lpstr>
      <vt:lpstr>Gender as a Frame in HCI</vt:lpstr>
      <vt:lpstr>Both fields have Commonalities</vt:lpstr>
      <vt:lpstr>Gender Reflexivity in HCI</vt:lpstr>
      <vt:lpstr>Gender Reflexivity in IS</vt:lpstr>
      <vt:lpstr>Gendered Critique of Sociotechnical Identity Formation</vt:lpstr>
      <vt:lpstr>Conclusion</vt:lpstr>
      <vt:lpstr>                Questions? Comments?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2014-10-01T23:24:29Z</dcterms:created>
  <dcterms:modified xsi:type="dcterms:W3CDTF">2014-10-26T18:26:49Z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