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Default Extension="pdf" ContentType="application/pd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12"/>
  </p:notesMasterIdLst>
  <p:handoutMasterIdLst>
    <p:handoutMasterId r:id="rId13"/>
  </p:handoutMasterIdLst>
  <p:sldIdLst>
    <p:sldId id="256" r:id="rId2"/>
    <p:sldId id="257" r:id="rId3"/>
    <p:sldId id="267" r:id="rId4"/>
    <p:sldId id="269" r:id="rId5"/>
    <p:sldId id="268" r:id="rId6"/>
    <p:sldId id="270" r:id="rId7"/>
    <p:sldId id="266" r:id="rId8"/>
    <p:sldId id="271" r:id="rId9"/>
    <p:sldId id="272" r:id="rId10"/>
    <p:sldId id="273" r:id="rId1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webPr allowPng="1" organizeInFolders="0" useLongFilenames="0" imgSz="1024x768" encoding="macintosh"/>
  <p:prnPr prnWhat="notes" scaleToFitPaper="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5" d="100"/>
          <a:sy n="95" d="100"/>
        </p:scale>
        <p:origin x="-728" y="-104"/>
      </p:cViewPr>
      <p:guideLst>
        <p:guide orient="horz" pos="2160"/>
        <p:guide pos="2880"/>
      </p:guideLst>
    </p:cSldViewPr>
  </p:slideViewPr>
  <p:notesTextViewPr>
    <p:cViewPr>
      <p:scale>
        <a:sx n="100" d="100"/>
        <a:sy n="100" d="100"/>
      </p:scale>
      <p:origin x="0" y="24"/>
    </p:cViewPr>
  </p:notesTextViewPr>
  <p:notesViewPr>
    <p:cSldViewPr snapToObjects="1">
      <p:cViewPr varScale="1">
        <p:scale>
          <a:sx n="76" d="100"/>
          <a:sy n="76" d="100"/>
        </p:scale>
        <p:origin x="-2520" y="-112"/>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C2128A59-555E-1F42-AF68-B335DA5D58B1}" type="datetimeFigureOut">
              <a:rPr lang="en-US" smtClean="0"/>
              <a:t>11/13/14</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995F8EC5-AC6A-EB49-9F1B-5DA6531B14A5}"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D995E397-C68F-AB46-AE8F-624A5B284904}" type="datetimeFigureOut">
              <a:rPr lang="en-US" smtClean="0"/>
              <a:pPr/>
              <a:t>11/13/14</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153B45DF-6D3F-3047-AD31-105C4E6C45B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Introduction: My research began with a question about archival materials on enslaved black women of the French Antilles. I wanted to know where the collections of materials were, how they were organized, and how accessible they were to researchers, scholars, and the public. I soon found that I didn’t have the time and financial resources to pursue my research to the fullest. However, I found, at the time, that there was enough scholarly information to support my argument that black women have an important role in the selection, management, and preservation of materials in which they are subjects.</a:t>
            </a:r>
          </a:p>
          <a:p>
            <a:endParaRPr lang="en-US" sz="1200" dirty="0"/>
          </a:p>
        </p:txBody>
      </p:sp>
      <p:sp>
        <p:nvSpPr>
          <p:cNvPr id="4" name="Slide Number Placeholder 3"/>
          <p:cNvSpPr>
            <a:spLocks noGrp="1"/>
          </p:cNvSpPr>
          <p:nvPr>
            <p:ph type="sldNum" sz="quarter" idx="10"/>
          </p:nvPr>
        </p:nvSpPr>
        <p:spPr/>
        <p:txBody>
          <a:bodyPr/>
          <a:lstStyle/>
          <a:p>
            <a:fld id="{153B45DF-6D3F-3047-AD31-105C4E6C45B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3B45DF-6D3F-3047-AD31-105C4E6C45B6}"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This quote from Marlon James’ </a:t>
            </a:r>
            <a:r>
              <a:rPr lang="en-US" sz="1200" b="1" i="1" kern="1200" dirty="0" smtClean="0">
                <a:solidFill>
                  <a:schemeClr val="tx1"/>
                </a:solidFill>
                <a:latin typeface="+mn-lt"/>
                <a:ea typeface="+mn-ea"/>
                <a:cs typeface="+mn-cs"/>
              </a:rPr>
              <a:t>The Book of Night Women </a:t>
            </a:r>
            <a:r>
              <a:rPr lang="en-US" sz="1200" b="1" i="0" kern="1200" dirty="0" smtClean="0">
                <a:solidFill>
                  <a:schemeClr val="tx1"/>
                </a:solidFill>
                <a:latin typeface="+mn-lt"/>
                <a:ea typeface="+mn-ea"/>
                <a:cs typeface="+mn-cs"/>
              </a:rPr>
              <a:t>hints at the tradition of oral history; Black women must tell their own stories</a:t>
            </a:r>
            <a:r>
              <a:rPr lang="en-US" sz="1200" b="1" i="0" kern="1200" dirty="0" smtClean="0">
                <a:solidFill>
                  <a:schemeClr val="tx1"/>
                </a:solidFill>
                <a:latin typeface="+mn-lt"/>
                <a:ea typeface="+mn-ea"/>
                <a:cs typeface="+mn-cs"/>
                <a:sym typeface="Wingdings"/>
              </a:rPr>
              <a:t>.</a:t>
            </a:r>
            <a:r>
              <a:rPr lang="en-US" sz="1200" b="1" i="0" kern="1200" baseline="0" dirty="0" smtClean="0">
                <a:solidFill>
                  <a:schemeClr val="tx1"/>
                </a:solidFill>
                <a:latin typeface="+mn-lt"/>
                <a:ea typeface="+mn-ea"/>
                <a:cs typeface="+mn-cs"/>
                <a:sym typeface="Wingdings"/>
              </a:rPr>
              <a:t> </a:t>
            </a:r>
            <a:r>
              <a:rPr lang="en-US" sz="1200" b="1" i="0" kern="1200" dirty="0" smtClean="0">
                <a:solidFill>
                  <a:schemeClr val="tx1"/>
                </a:solidFill>
                <a:latin typeface="+mn-lt"/>
                <a:ea typeface="+mn-ea"/>
                <a:cs typeface="+mn-cs"/>
              </a:rPr>
              <a:t> My interest in black women</a:t>
            </a:r>
            <a:r>
              <a:rPr lang="en-US" sz="1200" b="1" i="0" kern="1200" baseline="0" dirty="0" smtClean="0">
                <a:solidFill>
                  <a:schemeClr val="tx1"/>
                </a:solidFill>
                <a:latin typeface="+mn-lt"/>
                <a:ea typeface="+mn-ea"/>
                <a:cs typeface="+mn-cs"/>
              </a:rPr>
              <a:t> as a group began with in interest in the economics of slavery. That is, what was the economic contribution of enslaved black women? My interest then expanded to</a:t>
            </a:r>
            <a:r>
              <a:rPr lang="en-US" sz="1200" b="1" i="0" kern="1200" dirty="0" smtClean="0">
                <a:solidFill>
                  <a:schemeClr val="tx1"/>
                </a:solidFill>
                <a:latin typeface="+mn-lt"/>
                <a:ea typeface="+mn-ea"/>
                <a:cs typeface="+mn-cs"/>
              </a:rPr>
              <a:t> the topic of the replication of hegemonic power in the culture of black women; enslaved communities of black women and black women’s clubs of the late 19</a:t>
            </a:r>
            <a:r>
              <a:rPr lang="en-US" sz="1200" b="1" i="0" kern="1200" baseline="30000" dirty="0" smtClean="0">
                <a:solidFill>
                  <a:schemeClr val="tx1"/>
                </a:solidFill>
                <a:latin typeface="+mn-lt"/>
                <a:ea typeface="+mn-ea"/>
                <a:cs typeface="+mn-cs"/>
              </a:rPr>
              <a:t>th</a:t>
            </a:r>
            <a:r>
              <a:rPr lang="en-US" sz="1200" b="1" i="0" kern="1200" dirty="0" smtClean="0">
                <a:solidFill>
                  <a:schemeClr val="tx1"/>
                </a:solidFill>
                <a:latin typeface="+mn-lt"/>
                <a:ea typeface="+mn-ea"/>
                <a:cs typeface="+mn-cs"/>
              </a:rPr>
              <a:t> century. This led to a different paper, but I don’t want to get sidetracked. I began this current project with a brief historical survey of archival science.</a:t>
            </a:r>
            <a:r>
              <a:rPr lang="en-US" b="1" i="0" dirty="0" smtClean="0"/>
              <a:t> </a:t>
            </a:r>
            <a:endParaRPr lang="en-US" b="1" i="0" dirty="0"/>
          </a:p>
        </p:txBody>
      </p:sp>
      <p:sp>
        <p:nvSpPr>
          <p:cNvPr id="4" name="Slide Number Placeholder 3"/>
          <p:cNvSpPr>
            <a:spLocks noGrp="1"/>
          </p:cNvSpPr>
          <p:nvPr>
            <p:ph type="sldNum" sz="quarter" idx="10"/>
          </p:nvPr>
        </p:nvSpPr>
        <p:spPr/>
        <p:txBody>
          <a:bodyPr/>
          <a:lstStyle/>
          <a:p>
            <a:fld id="{153B45DF-6D3F-3047-AD31-105C4E6C45B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Historical Context: </a:t>
            </a:r>
            <a:r>
              <a:rPr lang="en-US" sz="1200" b="1" i="1" u="sng" kern="1200" dirty="0" smtClean="0">
                <a:solidFill>
                  <a:schemeClr val="tx1"/>
                </a:solidFill>
                <a:latin typeface="+mn-lt"/>
                <a:ea typeface="+mn-ea"/>
                <a:cs typeface="+mn-cs"/>
              </a:rPr>
              <a:t>Slide 3 (“Delia” She is socially dead. Sources are limited, scattered, and invisible. Not specific to official archives.)</a:t>
            </a:r>
            <a:endParaRPr lang="en-US" sz="1200" b="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53B45DF-6D3F-3047-AD31-105C4E6C45B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0" dirty="0" smtClean="0"/>
              <a:t>Traditional</a:t>
            </a:r>
            <a:r>
              <a:rPr lang="en-US" b="1" i="0" baseline="0" dirty="0" smtClean="0"/>
              <a:t> archival practice (Positivist) vs. Postmodern archival practice. It doesn’t necessarily have to be framed this way—there should be progress and inclusivity (challenge to the traditional view of archival science.)</a:t>
            </a:r>
            <a:endParaRPr lang="en-US" b="1" i="0" dirty="0"/>
          </a:p>
        </p:txBody>
      </p:sp>
      <p:sp>
        <p:nvSpPr>
          <p:cNvPr id="4" name="Slide Number Placeholder 3"/>
          <p:cNvSpPr>
            <a:spLocks noGrp="1"/>
          </p:cNvSpPr>
          <p:nvPr>
            <p:ph type="sldNum" sz="quarter" idx="10"/>
          </p:nvPr>
        </p:nvSpPr>
        <p:spPr/>
        <p:txBody>
          <a:bodyPr/>
          <a:lstStyle/>
          <a:p>
            <a:fld id="{153B45DF-6D3F-3047-AD31-105C4E6C45B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1" u="sng" kern="1200" dirty="0" smtClean="0">
                <a:solidFill>
                  <a:schemeClr val="tx1"/>
                </a:solidFill>
                <a:latin typeface="+mn-lt"/>
                <a:ea typeface="+mn-ea"/>
                <a:cs typeface="+mn-cs"/>
              </a:rPr>
              <a:t>SLIDE 5:</a:t>
            </a:r>
            <a:r>
              <a:rPr lang="en-US" sz="1200" b="1" i="1" kern="1200" dirty="0" smtClean="0">
                <a:solidFill>
                  <a:schemeClr val="tx1"/>
                </a:solidFill>
                <a:latin typeface="+mn-lt"/>
                <a:ea typeface="+mn-ea"/>
                <a:cs typeface="+mn-cs"/>
              </a:rPr>
              <a:t> POWER PYRAMID: I learned about this in African American Literature class. This is relevant to how resources are collected and preserved. Of course this pyramid is an oversimplification, but it is generally true. </a:t>
            </a:r>
          </a:p>
          <a:p>
            <a:r>
              <a:rPr lang="en-US" b="1" i="0" dirty="0" smtClean="0"/>
              <a:t>Black men can</a:t>
            </a:r>
            <a:r>
              <a:rPr lang="en-US" b="1" i="0" baseline="0" dirty="0" smtClean="0"/>
              <a:t> negotiate power through gender solidarity, and white women can negotiate power through racial solidarity. What do black women possess to negotiate power?</a:t>
            </a:r>
            <a:endParaRPr lang="en-US" b="1" i="0" dirty="0"/>
          </a:p>
        </p:txBody>
      </p:sp>
      <p:sp>
        <p:nvSpPr>
          <p:cNvPr id="4" name="Slide Number Placeholder 3"/>
          <p:cNvSpPr>
            <a:spLocks noGrp="1"/>
          </p:cNvSpPr>
          <p:nvPr>
            <p:ph type="sldNum" sz="quarter" idx="10"/>
          </p:nvPr>
        </p:nvSpPr>
        <p:spPr/>
        <p:txBody>
          <a:bodyPr/>
          <a:lstStyle/>
          <a:p>
            <a:fld id="{153B45DF-6D3F-3047-AD31-105C4E6C45B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3B45DF-6D3F-3047-AD31-105C4E6C45B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This stagnation in recruitment suggests exclusion and intolerable working conditions.</a:t>
            </a:r>
            <a:endParaRPr lang="en-US" sz="1600" dirty="0"/>
          </a:p>
        </p:txBody>
      </p:sp>
      <p:sp>
        <p:nvSpPr>
          <p:cNvPr id="4" name="Slide Number Placeholder 3"/>
          <p:cNvSpPr>
            <a:spLocks noGrp="1"/>
          </p:cNvSpPr>
          <p:nvPr>
            <p:ph type="sldNum" sz="quarter" idx="10"/>
          </p:nvPr>
        </p:nvSpPr>
        <p:spPr/>
        <p:txBody>
          <a:bodyPr/>
          <a:lstStyle/>
          <a:p>
            <a:fld id="{153B45DF-6D3F-3047-AD31-105C4E6C45B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3B45DF-6D3F-3047-AD31-105C4E6C45B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CONCLUSION: Historically, black women have been on the front lines during civil unrest. They have been administrators, organizers, and rebels (Black women planned slave rebellions, etc.). Because black women are oppressed through different identities, they are a unique group. As a result, when black women triumph many other groups triumph.</a:t>
            </a:r>
          </a:p>
          <a:p>
            <a:r>
              <a:rPr lang="en-US" sz="1200" b="1" kern="1200" dirty="0" smtClean="0">
                <a:solidFill>
                  <a:schemeClr val="tx1"/>
                </a:solidFill>
                <a:latin typeface="+mn-lt"/>
                <a:ea typeface="+mn-ea"/>
                <a:cs typeface="+mn-cs"/>
              </a:rPr>
              <a:t>Through research on archival collections of enslaved black women in the French Antilles, I wanted to analyze the global lack of diversity—specifically the low numbers of black women working in archives and LIS—using appraisal theory, Black Feminist theory and archives and power as a framework. Looking at the 2010 American Library Association’s diversity report, I was compelled to explore the reasons why after 22 years there had been no progress in recruitment and retention in archives and LIS—we tend to discuss these problems, but we don’t take effective, meaningful action (scholarships are not enough when the tools and networking systems cannot be exploited in the same ways the dominant culture exploits them. This group is often being excluded from employment, as well.) The scattered sources on enslaved black women allude to the state of black women in the fields of archival science and library and information science. </a:t>
            </a:r>
          </a:p>
          <a:p>
            <a:r>
              <a:rPr lang="en-US" sz="1200" b="1" kern="1200" dirty="0" smtClean="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53B45DF-6D3F-3047-AD31-105C4E6C45B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F9369867-BF70-2C42-961C-4348B7A630D5}" type="datetimeFigureOut">
              <a:rPr lang="en-US" smtClean="0"/>
              <a:pPr/>
              <a:t>11/13/14</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F9369867-BF70-2C42-961C-4348B7A630D5}" type="datetimeFigureOut">
              <a:rPr lang="en-US" smtClean="0"/>
              <a:pPr/>
              <a:t>11/13/14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F48530-6F13-1444-A78F-D1BDD37C0A32}" type="slidenum">
              <a:rPr lang="en-US" smtClean="0"/>
              <a:pPr/>
              <a:t>‹#›</a:t>
            </a:fld>
            <a:endParaRPr lang="en-US" dirty="0"/>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9369867-BF70-2C42-961C-4348B7A630D5}" type="datetimeFigureOut">
              <a:rPr lang="en-US" smtClean="0"/>
              <a:pPr/>
              <a:t>11/13/14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F48530-6F13-1444-A78F-D1BDD37C0A32}" type="slidenum">
              <a:rPr lang="en-US" smtClean="0"/>
              <a:pPr/>
              <a:t>‹#›</a:t>
            </a:fld>
            <a:endParaRPr lang="en-US" dirty="0"/>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9369867-BF70-2C42-961C-4348B7A630D5}" type="datetimeFigureOut">
              <a:rPr lang="en-US" smtClean="0"/>
              <a:pPr/>
              <a:t>11/13/14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F48530-6F13-1444-A78F-D1BDD37C0A32}" type="slidenum">
              <a:rPr lang="en-US" smtClean="0"/>
              <a:pPr/>
              <a:t>‹#›</a:t>
            </a:fld>
            <a:endParaRPr lang="en-US" dirty="0"/>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9369867-BF70-2C42-961C-4348B7A630D5}" type="datetimeFigureOut">
              <a:rPr lang="en-US" smtClean="0"/>
              <a:pPr/>
              <a:t>11/13/14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F48530-6F13-1444-A78F-D1BDD37C0A32}" type="slidenum">
              <a:rPr lang="en-US" smtClean="0"/>
              <a:pPr/>
              <a:t>‹#›</a:t>
            </a:fld>
            <a:endParaRPr lang="en-US" dirty="0"/>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369867-BF70-2C42-961C-4348B7A630D5}" type="datetimeFigureOut">
              <a:rPr lang="en-US" smtClean="0"/>
              <a:pPr/>
              <a:t>11/13/14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F48530-6F13-1444-A78F-D1BDD37C0A32}" type="slidenum">
              <a:rPr lang="en-US" smtClean="0"/>
              <a:pPr/>
              <a:t>‹#›</a:t>
            </a:fld>
            <a:endParaRPr lang="en-US" dirty="0"/>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9369867-BF70-2C42-961C-4348B7A630D5}" type="datetimeFigureOut">
              <a:rPr lang="en-US" smtClean="0"/>
              <a:pPr/>
              <a:t>11/13/14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F48530-6F13-1444-A78F-D1BDD37C0A32}" type="slidenum">
              <a:rPr lang="en-US" smtClean="0"/>
              <a:pPr/>
              <a:t>‹#›</a:t>
            </a:fld>
            <a:endParaRPr lang="en-US" dirty="0"/>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F9369867-BF70-2C42-961C-4348B7A630D5}" type="datetimeFigureOut">
              <a:rPr lang="en-US" smtClean="0"/>
              <a:pPr/>
              <a:t>11/13/14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F48530-6F13-1444-A78F-D1BDD37C0A32}" type="slidenum">
              <a:rPr lang="en-US" smtClean="0"/>
              <a:pPr/>
              <a:t>‹#›</a:t>
            </a:fld>
            <a:endParaRPr lang="en-US" dirty="0"/>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9369867-BF70-2C42-961C-4348B7A630D5}" type="datetimeFigureOut">
              <a:rPr lang="en-US" smtClean="0"/>
              <a:pPr/>
              <a:t>11/13/14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F48530-6F13-1444-A78F-D1BDD37C0A32}" type="slidenum">
              <a:rPr lang="en-US" smtClean="0"/>
              <a:pPr/>
              <a:t>‹#›</a:t>
            </a:fld>
            <a:endParaRPr lang="en-US" dirty="0"/>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369867-BF70-2C42-961C-4348B7A630D5}" type="datetimeFigureOut">
              <a:rPr lang="en-US" smtClean="0"/>
              <a:pPr/>
              <a:t>11/13/14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F48530-6F13-1444-A78F-D1BDD37C0A3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369867-BF70-2C42-961C-4348B7A630D5}" type="datetimeFigureOut">
              <a:rPr lang="en-US" smtClean="0"/>
              <a:pPr/>
              <a:t>11/13/14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F48530-6F13-1444-A78F-D1BDD37C0A32}" type="slidenum">
              <a:rPr lang="en-US" smtClean="0"/>
              <a:pPr/>
              <a:t>‹#›</a:t>
            </a:fld>
            <a:endParaRPr lang="en-US" dirty="0"/>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F9369867-BF70-2C42-961C-4348B7A630D5}" type="datetimeFigureOut">
              <a:rPr lang="en-US" smtClean="0"/>
              <a:pPr/>
              <a:t>11/13/14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F48530-6F13-1444-A78F-D1BDD37C0A32}" type="slidenum">
              <a:rPr lang="en-US" smtClean="0"/>
              <a:pPr/>
              <a:t>‹#›</a:t>
            </a:fld>
            <a:endParaRPr lang="en-US" dirty="0"/>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9F48530-6F13-1444-A78F-D1BDD37C0A32}" type="slidenum">
              <a:rPr lang="en-US" smtClean="0"/>
              <a:pPr/>
              <a:t>‹#›</a:t>
            </a:fld>
            <a:endParaRPr lang="en-US" dirty="0"/>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69867-BF70-2C42-961C-4348B7A630D5}" type="datetimeFigureOut">
              <a:rPr lang="en-US" smtClean="0"/>
              <a:pPr/>
              <a:t>11/13/14</a:t>
            </a:fld>
            <a:endParaRPr lang="en-US" dirty="0"/>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9.pdf"/><Relationship Id="rId4"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df"/><Relationship Id="rId4"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The Archival Science Profession and the Underrepresented:</a:t>
            </a:r>
            <a:endParaRPr lang="en-US" sz="3600" dirty="0"/>
          </a:p>
        </p:txBody>
      </p:sp>
      <p:sp>
        <p:nvSpPr>
          <p:cNvPr id="3" name="Subtitle 2"/>
          <p:cNvSpPr>
            <a:spLocks noGrp="1"/>
          </p:cNvSpPr>
          <p:nvPr>
            <p:ph type="subTitle" idx="1"/>
          </p:nvPr>
        </p:nvSpPr>
        <p:spPr/>
        <p:txBody>
          <a:bodyPr>
            <a:normAutofit/>
          </a:bodyPr>
          <a:lstStyle/>
          <a:p>
            <a:r>
              <a:rPr lang="en-US" sz="3200" dirty="0" smtClean="0"/>
              <a:t>Enslaved Black Women in the French</a:t>
            </a:r>
          </a:p>
          <a:p>
            <a:r>
              <a:rPr lang="en-US" sz="3200" dirty="0" smtClean="0"/>
              <a:t>Antilles, French Archives &amp; French Attitudes</a:t>
            </a:r>
          </a:p>
          <a:p>
            <a:endParaRPr lang="en-US" sz="3200" dirty="0" smtClean="0"/>
          </a:p>
          <a:p>
            <a:endParaRPr lang="en-US" sz="3200" dirty="0" smtClean="0"/>
          </a:p>
          <a:p>
            <a:endParaRPr lang="en-US" sz="3200" dirty="0"/>
          </a:p>
        </p:txBody>
      </p:sp>
      <p:sp>
        <p:nvSpPr>
          <p:cNvPr id="4" name="TextBox 3"/>
          <p:cNvSpPr txBox="1"/>
          <p:nvPr/>
        </p:nvSpPr>
        <p:spPr>
          <a:xfrm>
            <a:off x="1524000" y="5943600"/>
            <a:ext cx="6432495" cy="707886"/>
          </a:xfrm>
          <a:prstGeom prst="rect">
            <a:avLst/>
          </a:prstGeom>
          <a:noFill/>
        </p:spPr>
        <p:txBody>
          <a:bodyPr wrap="none" rtlCol="0">
            <a:spAutoFit/>
          </a:bodyPr>
          <a:lstStyle/>
          <a:p>
            <a:pPr algn="ctr"/>
            <a:r>
              <a:rPr lang="en-US" sz="2000" dirty="0" smtClean="0"/>
              <a:t>Gender and Sexuality in Information Studies Colloquium</a:t>
            </a:r>
          </a:p>
          <a:p>
            <a:pPr algn="ctr"/>
            <a:r>
              <a:rPr lang="en-US" sz="2000" dirty="0" smtClean="0"/>
              <a:t>October 18, 2014</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457200" y="1129844"/>
            <a:ext cx="8229600" cy="4524316"/>
          </a:xfrm>
          <a:prstGeom prst="rect">
            <a:avLst/>
          </a:prstGeom>
        </p:spPr>
        <p:txBody>
          <a:bodyPr wrap="square">
            <a:spAutoFit/>
          </a:bodyPr>
          <a:lstStyle/>
          <a:p>
            <a:pPr indent="-457200"/>
            <a:r>
              <a:rPr lang="en-US" dirty="0" err="1" smtClean="0"/>
              <a:t>Benoist</a:t>
            </a:r>
            <a:r>
              <a:rPr lang="en-US" dirty="0" smtClean="0"/>
              <a:t>, M-G. (1800). Portrait d’un </a:t>
            </a:r>
            <a:r>
              <a:rPr lang="en-US" dirty="0" err="1" smtClean="0"/>
              <a:t>négresse</a:t>
            </a:r>
            <a:r>
              <a:rPr lang="en-US" dirty="0" smtClean="0"/>
              <a:t>. Accessed 6 Oct 2014. http://	</a:t>
            </a:r>
            <a:r>
              <a:rPr lang="en-US" dirty="0" err="1" smtClean="0"/>
              <a:t>www.arthistoryarchive.com/arthistory/Slavery-is-a-Woman.html</a:t>
            </a:r>
            <a:endParaRPr lang="en-US" dirty="0" smtClean="0"/>
          </a:p>
          <a:p>
            <a:pPr indent="-457200"/>
            <a:endParaRPr lang="en-US" dirty="0" smtClean="0"/>
          </a:p>
          <a:p>
            <a:pPr indent="-457200"/>
            <a:r>
              <a:rPr lang="en-US" dirty="0" smtClean="0"/>
              <a:t>“Delia.” Agassiz </a:t>
            </a:r>
            <a:r>
              <a:rPr lang="en-US" dirty="0" err="1" smtClean="0"/>
              <a:t>Zealy</a:t>
            </a:r>
            <a:r>
              <a:rPr lang="en-US" dirty="0" smtClean="0"/>
              <a:t> slave portraits. Accessed 10 Oct 2014. http://	</a:t>
            </a:r>
            <a:r>
              <a:rPr lang="en-US" dirty="0" err="1" smtClean="0"/>
              <a:t>commons.wikimedia.org/wiki</a:t>
            </a:r>
            <a:r>
              <a:rPr lang="en-US" dirty="0" smtClean="0"/>
              <a:t> </a:t>
            </a:r>
            <a:r>
              <a:rPr lang="en-US" dirty="0" err="1" smtClean="0"/>
              <a:t>Category:Agassiz_Zealy_slave_portraits</a:t>
            </a:r>
            <a:r>
              <a:rPr lang="en-US" dirty="0" smtClean="0"/>
              <a:t>.</a:t>
            </a:r>
          </a:p>
          <a:p>
            <a:pPr indent="-457200"/>
            <a:endParaRPr lang="en-US" dirty="0" smtClean="0"/>
          </a:p>
          <a:p>
            <a:pPr indent="-457200"/>
            <a:r>
              <a:rPr lang="en-US" dirty="0" smtClean="0"/>
              <a:t>Olson, S. (2014). Unknown woman: Ferguson, Missouri protest. Getty Images.</a:t>
            </a:r>
          </a:p>
          <a:p>
            <a:pPr indent="-457200"/>
            <a:endParaRPr lang="en-US" dirty="0" smtClean="0"/>
          </a:p>
          <a:p>
            <a:pPr indent="-457200"/>
            <a:r>
              <a:rPr lang="en-US" dirty="0" smtClean="0"/>
              <a:t>Library of Congress. (1900). Five Officers of the Women’s League. LC-	USZ62-51555. Accessed 6 Oct 2014. https://</a:t>
            </a:r>
            <a:r>
              <a:rPr lang="en-US" dirty="0" err="1" smtClean="0"/>
              <a:t>www.nwhm.org</a:t>
            </a:r>
            <a:r>
              <a:rPr lang="en-US" dirty="0" smtClean="0"/>
              <a:t>/html/exhibits/	</a:t>
            </a:r>
            <a:r>
              <a:rPr lang="en-US" dirty="0" err="1" smtClean="0"/>
              <a:t>progressiveera/africanamericanreform.html</a:t>
            </a:r>
            <a:endParaRPr lang="en-US" dirty="0" smtClean="0"/>
          </a:p>
          <a:p>
            <a:pPr indent="-457200"/>
            <a:endParaRPr lang="en-US" dirty="0" smtClean="0"/>
          </a:p>
          <a:p>
            <a:pPr indent="-457200"/>
            <a:r>
              <a:rPr lang="en-US" dirty="0" smtClean="0"/>
              <a:t> </a:t>
            </a:r>
          </a:p>
          <a:p>
            <a:pPr indent="-457200"/>
            <a:endParaRPr lang="en-US" dirty="0" smtClean="0"/>
          </a:p>
          <a:p>
            <a:endParaRPr lang="en-US" dirty="0" smtClean="0"/>
          </a:p>
          <a:p>
            <a:endParaRPr lang="en-US" dirty="0"/>
          </a:p>
        </p:txBody>
      </p:sp>
      <p:sp>
        <p:nvSpPr>
          <p:cNvPr id="7" name="TextBox 6"/>
          <p:cNvSpPr txBox="1"/>
          <p:nvPr/>
        </p:nvSpPr>
        <p:spPr>
          <a:xfrm>
            <a:off x="2971800" y="545068"/>
            <a:ext cx="3242594" cy="584776"/>
          </a:xfrm>
          <a:prstGeom prst="rect">
            <a:avLst/>
          </a:prstGeom>
          <a:noFill/>
        </p:spPr>
        <p:txBody>
          <a:bodyPr wrap="none" rtlCol="0">
            <a:spAutoFit/>
          </a:bodyPr>
          <a:lstStyle/>
          <a:p>
            <a:r>
              <a:rPr lang="en-US" sz="3200" dirty="0" smtClean="0"/>
              <a:t>Reference Images</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Content Placeholder 7" descr="MarieGuilhelmineBenoist-Portrait-dune-Negresse-1800.pdf"/>
          <p:cNvPicPr>
            <a:picLocks noGrp="1" noChangeAspect="1"/>
          </p:cNvPicPr>
          <p:nvPr>
            <p:ph idx="4294967295"/>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066800" y="-1371600"/>
            <a:ext cx="7772400" cy="10058400"/>
          </a:xfrm>
        </p:spPr>
      </p:pic>
      <p:sp>
        <p:nvSpPr>
          <p:cNvPr id="12" name="TextBox 11"/>
          <p:cNvSpPr txBox="1"/>
          <p:nvPr/>
        </p:nvSpPr>
        <p:spPr>
          <a:xfrm>
            <a:off x="3733800" y="1371600"/>
            <a:ext cx="4876800" cy="2215991"/>
          </a:xfrm>
          <a:prstGeom prst="rect">
            <a:avLst/>
          </a:prstGeom>
          <a:noFill/>
        </p:spPr>
        <p:txBody>
          <a:bodyPr wrap="square" rtlCol="0">
            <a:spAutoFit/>
          </a:bodyPr>
          <a:lstStyle/>
          <a:p>
            <a:r>
              <a:rPr lang="en-US" sz="2400" i="1" dirty="0"/>
              <a:t>“What can a niggerwoman do but endure? What can me do but tell the story? Who is there when we recall great womens?”</a:t>
            </a:r>
            <a:r>
              <a:rPr lang="en-US" sz="2400" dirty="0"/>
              <a:t> –Marlon James, The Book of Night Women</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EnslavedBlackWoman.jpg"/>
          <p:cNvPicPr>
            <a:picLocks noChangeAspect="1"/>
          </p:cNvPicPr>
          <p:nvPr/>
        </p:nvPicPr>
        <p:blipFill>
          <a:blip r:embed="rId3"/>
          <a:stretch>
            <a:fillRect/>
          </a:stretch>
        </p:blipFill>
        <p:spPr>
          <a:xfrm>
            <a:off x="2667000" y="304800"/>
            <a:ext cx="4267200" cy="5600700"/>
          </a:xfrm>
          <a:prstGeom prst="rect">
            <a:avLst/>
          </a:prstGeom>
        </p:spPr>
      </p:pic>
      <p:sp>
        <p:nvSpPr>
          <p:cNvPr id="5" name="TextBox 4"/>
          <p:cNvSpPr txBox="1"/>
          <p:nvPr/>
        </p:nvSpPr>
        <p:spPr>
          <a:xfrm>
            <a:off x="1143000" y="6092279"/>
            <a:ext cx="7220095" cy="461665"/>
          </a:xfrm>
          <a:prstGeom prst="rect">
            <a:avLst/>
          </a:prstGeom>
          <a:noFill/>
        </p:spPr>
        <p:txBody>
          <a:bodyPr wrap="none" rtlCol="0">
            <a:spAutoFit/>
          </a:bodyPr>
          <a:lstStyle/>
          <a:p>
            <a:pPr algn="ctr"/>
            <a:r>
              <a:rPr lang="en-US" sz="2400" dirty="0" smtClean="0"/>
              <a:t>“Delia,” Enslaved Black Woman South Carolina 1850</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4365" y="762000"/>
            <a:ext cx="8957235" cy="4524315"/>
          </a:xfrm>
          <a:prstGeom prst="rect">
            <a:avLst/>
          </a:prstGeom>
          <a:noFill/>
        </p:spPr>
        <p:txBody>
          <a:bodyPr wrap="square" rtlCol="0">
            <a:spAutoFit/>
          </a:bodyPr>
          <a:lstStyle/>
          <a:p>
            <a:r>
              <a:rPr lang="en-US" sz="2400" b="1" dirty="0" smtClean="0"/>
              <a:t>Archival appraisal</a:t>
            </a:r>
            <a:r>
              <a:rPr lang="en-US" sz="2400" dirty="0" smtClean="0"/>
              <a:t>: the selection of resources that have been </a:t>
            </a:r>
          </a:p>
          <a:p>
            <a:r>
              <a:rPr lang="en-US" sz="2400" dirty="0" smtClean="0"/>
              <a:t>determined to have lasting value. </a:t>
            </a:r>
          </a:p>
          <a:p>
            <a:endParaRPr lang="en-US" sz="2400" b="1" dirty="0" smtClean="0"/>
          </a:p>
          <a:p>
            <a:r>
              <a:rPr lang="en-US" sz="2400" b="1" dirty="0" err="1" smtClean="0"/>
              <a:t>Jenkinson/Duranti</a:t>
            </a:r>
            <a:r>
              <a:rPr lang="en-US" sz="2400" dirty="0" smtClean="0"/>
              <a:t>: the archivist is a neutral party.</a:t>
            </a:r>
          </a:p>
          <a:p>
            <a:r>
              <a:rPr lang="en-US" sz="2400" b="1" dirty="0" smtClean="0"/>
              <a:t>Schwartz and Cook</a:t>
            </a:r>
            <a:r>
              <a:rPr lang="en-US" sz="2400" dirty="0" smtClean="0"/>
              <a:t>: the archivist has power.</a:t>
            </a:r>
          </a:p>
          <a:p>
            <a:endParaRPr lang="en-US" sz="2400" dirty="0" smtClean="0"/>
          </a:p>
          <a:p>
            <a:endParaRPr lang="en-US" sz="2400" dirty="0" smtClean="0"/>
          </a:p>
          <a:p>
            <a:r>
              <a:rPr lang="en-US" sz="2400" b="1" dirty="0" smtClean="0"/>
              <a:t>Black Feminist theory</a:t>
            </a:r>
            <a:r>
              <a:rPr lang="en-US" sz="2400" dirty="0" smtClean="0"/>
              <a:t>: Based upon the concept of </a:t>
            </a:r>
            <a:r>
              <a:rPr lang="en-US" sz="2400" dirty="0" err="1" smtClean="0"/>
              <a:t>intersectionality</a:t>
            </a:r>
            <a:r>
              <a:rPr lang="en-US" sz="2400" dirty="0" smtClean="0"/>
              <a:t>. </a:t>
            </a:r>
          </a:p>
          <a:p>
            <a:r>
              <a:rPr lang="en-US" sz="2400" dirty="0" smtClean="0"/>
              <a:t>Black women experience oppression through race and gender, </a:t>
            </a:r>
          </a:p>
          <a:p>
            <a:r>
              <a:rPr lang="en-US" sz="2400" dirty="0" smtClean="0"/>
              <a:t>and there is no way to separate these interlocking social constructs. </a:t>
            </a:r>
          </a:p>
          <a:p>
            <a:r>
              <a:rPr lang="en-US" sz="2400" dirty="0" smtClean="0"/>
              <a:t>Black feminist theorists have added class and sexuality to the ways in which black women experience oppression.</a:t>
            </a:r>
          </a:p>
        </p:txBody>
      </p:sp>
      <p:sp>
        <p:nvSpPr>
          <p:cNvPr id="5" name="TextBox 4"/>
          <p:cNvSpPr txBox="1"/>
          <p:nvPr/>
        </p:nvSpPr>
        <p:spPr>
          <a:xfrm>
            <a:off x="0" y="0"/>
            <a:ext cx="3110347" cy="584776"/>
          </a:xfrm>
          <a:prstGeom prst="rect">
            <a:avLst/>
          </a:prstGeom>
          <a:noFill/>
        </p:spPr>
        <p:txBody>
          <a:bodyPr wrap="none" rtlCol="0">
            <a:spAutoFit/>
          </a:bodyPr>
          <a:lstStyle/>
          <a:p>
            <a:r>
              <a:rPr lang="en-US" sz="3200" b="1" dirty="0" smtClean="0"/>
              <a:t>FRAMEWORK</a:t>
            </a:r>
            <a:endParaRPr lang="en-US" sz="3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Isosceles Triangle 3"/>
          <p:cNvSpPr/>
          <p:nvPr/>
        </p:nvSpPr>
        <p:spPr>
          <a:xfrm>
            <a:off x="228600" y="457200"/>
            <a:ext cx="8534400" cy="5562600"/>
          </a:xfrm>
          <a:prstGeom prst="triangle">
            <a:avLst>
              <a:gd name="adj" fmla="val 4953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smtClean="0"/>
          </a:p>
          <a:p>
            <a:pPr algn="ctr"/>
            <a:r>
              <a:rPr lang="en-US" sz="2400" dirty="0" smtClean="0"/>
              <a:t>White Men</a:t>
            </a:r>
          </a:p>
          <a:p>
            <a:pPr algn="ctr"/>
            <a:endParaRPr lang="en-US" dirty="0" smtClean="0"/>
          </a:p>
          <a:p>
            <a:pPr algn="ctr"/>
            <a:endParaRPr lang="en-US" dirty="0" smtClean="0"/>
          </a:p>
          <a:p>
            <a:pPr algn="ctr"/>
            <a:endParaRPr lang="en-US" dirty="0" smtClean="0"/>
          </a:p>
          <a:p>
            <a:pPr algn="ctr"/>
            <a:endParaRPr lang="en-US" sz="2400" dirty="0" smtClean="0"/>
          </a:p>
          <a:p>
            <a:pPr algn="ctr"/>
            <a:endParaRPr lang="en-US" sz="2400" dirty="0" smtClean="0"/>
          </a:p>
          <a:p>
            <a:pPr algn="ctr"/>
            <a:r>
              <a:rPr lang="en-US" sz="2400" dirty="0" smtClean="0"/>
              <a:t>Black Men	White Women</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sz="2400" dirty="0" smtClean="0"/>
              <a:t>Black Women</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sp>
        <p:nvSpPr>
          <p:cNvPr id="6" name="TextBox 5"/>
          <p:cNvSpPr txBox="1"/>
          <p:nvPr/>
        </p:nvSpPr>
        <p:spPr>
          <a:xfrm>
            <a:off x="3048000" y="6165502"/>
            <a:ext cx="3003497" cy="461665"/>
          </a:xfrm>
          <a:prstGeom prst="rect">
            <a:avLst/>
          </a:prstGeom>
          <a:noFill/>
        </p:spPr>
        <p:txBody>
          <a:bodyPr wrap="none" rtlCol="0">
            <a:spAutoFit/>
          </a:bodyPr>
          <a:lstStyle/>
          <a:p>
            <a:r>
              <a:rPr lang="en-US" sz="2400" b="1" dirty="0" smtClean="0"/>
              <a:t>POWER PYRAMID</a:t>
            </a:r>
            <a:endParaRPr lang="en-US"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457" y="452735"/>
            <a:ext cx="9140543" cy="1200328"/>
          </a:xfrm>
          <a:prstGeom prst="rect">
            <a:avLst/>
          </a:prstGeom>
          <a:noFill/>
        </p:spPr>
        <p:txBody>
          <a:bodyPr wrap="none" rtlCol="0">
            <a:spAutoFit/>
          </a:bodyPr>
          <a:lstStyle/>
          <a:p>
            <a:r>
              <a:rPr lang="en-US" sz="2400" dirty="0" smtClean="0"/>
              <a:t>“When one is told by a librarian, archivist, professor, however well-</a:t>
            </a:r>
          </a:p>
          <a:p>
            <a:r>
              <a:rPr lang="en-US" sz="2400" dirty="0" smtClean="0"/>
              <a:t>meaning, that “there isn’t much on the topic,” that is a way of simply</a:t>
            </a:r>
          </a:p>
          <a:p>
            <a:r>
              <a:rPr lang="en-US" sz="2400" dirty="0" smtClean="0"/>
              <a:t>denying and erasing a particular past.” 	–</a:t>
            </a:r>
            <a:r>
              <a:rPr lang="en-US" sz="2400" i="1" dirty="0" err="1" smtClean="0"/>
              <a:t>Afua</a:t>
            </a:r>
            <a:r>
              <a:rPr lang="en-US" sz="2400" i="1" dirty="0" smtClean="0"/>
              <a:t> Cooper</a:t>
            </a:r>
            <a:r>
              <a:rPr lang="en-US" sz="2400" dirty="0" smtClean="0"/>
              <a:t>, Historian</a:t>
            </a:r>
            <a:endParaRPr lang="en-US" sz="2400" dirty="0"/>
          </a:p>
        </p:txBody>
      </p:sp>
      <p:pic>
        <p:nvPicPr>
          <p:cNvPr id="5" name="Picture 4" descr="BlkWomenClub_1.jpeg"/>
          <p:cNvPicPr>
            <a:picLocks noChangeAspect="1"/>
          </p:cNvPicPr>
          <p:nvPr/>
        </p:nvPicPr>
        <p:blipFill>
          <a:blip r:embed="rId3"/>
          <a:stretch>
            <a:fillRect/>
          </a:stretch>
        </p:blipFill>
        <p:spPr>
          <a:xfrm>
            <a:off x="2286000" y="1653062"/>
            <a:ext cx="4038600" cy="2614137"/>
          </a:xfrm>
          <a:prstGeom prst="rect">
            <a:avLst/>
          </a:prstGeom>
        </p:spPr>
      </p:pic>
      <p:sp>
        <p:nvSpPr>
          <p:cNvPr id="7" name="TextBox 6"/>
          <p:cNvSpPr txBox="1"/>
          <p:nvPr/>
        </p:nvSpPr>
        <p:spPr>
          <a:xfrm>
            <a:off x="0" y="4267200"/>
            <a:ext cx="8975984" cy="1938992"/>
          </a:xfrm>
          <a:prstGeom prst="rect">
            <a:avLst/>
          </a:prstGeom>
          <a:noFill/>
        </p:spPr>
        <p:txBody>
          <a:bodyPr wrap="none" rtlCol="0">
            <a:spAutoFit/>
          </a:bodyPr>
          <a:lstStyle/>
          <a:p>
            <a:r>
              <a:rPr lang="en-US" sz="2400" dirty="0" smtClean="0"/>
              <a:t>“When Western ethnologists and collectors enter, the objects move </a:t>
            </a:r>
          </a:p>
          <a:p>
            <a:r>
              <a:rPr lang="en-US" sz="2400" dirty="0" smtClean="0"/>
              <a:t>into another orbit of value, one determined by Europeans. In this </a:t>
            </a:r>
          </a:p>
          <a:p>
            <a:r>
              <a:rPr lang="en-US" sz="2400" dirty="0" smtClean="0"/>
              <a:t>orbit they have a different value, higher in monetary terms than the </a:t>
            </a:r>
          </a:p>
          <a:p>
            <a:r>
              <a:rPr lang="en-US" sz="2400" dirty="0" smtClean="0"/>
              <a:t>one they are given in their indigenous sphere.”</a:t>
            </a:r>
          </a:p>
          <a:p>
            <a:r>
              <a:rPr lang="en-US" sz="2400" dirty="0" smtClean="0"/>
              <a:t> 												–</a:t>
            </a:r>
            <a:r>
              <a:rPr lang="en-US" sz="2400" i="1" dirty="0" smtClean="0"/>
              <a:t>Richard J. Cox</a:t>
            </a:r>
            <a:r>
              <a:rPr lang="en-US" sz="2400" dirty="0" smtClean="0"/>
              <a:t>, Archivist </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143000" y="381000"/>
            <a:ext cx="6934200" cy="3886200"/>
          </a:xfrm>
          <a:prstGeom prst="rect">
            <a:avLst/>
          </a:prstGeom>
        </p:spPr>
      </p:pic>
      <p:sp>
        <p:nvSpPr>
          <p:cNvPr id="5" name="TextBox 4"/>
          <p:cNvSpPr txBox="1"/>
          <p:nvPr/>
        </p:nvSpPr>
        <p:spPr>
          <a:xfrm>
            <a:off x="457200" y="4876800"/>
            <a:ext cx="8347508" cy="1815882"/>
          </a:xfrm>
          <a:prstGeom prst="rect">
            <a:avLst/>
          </a:prstGeom>
          <a:noFill/>
        </p:spPr>
        <p:txBody>
          <a:bodyPr wrap="none" rtlCol="0">
            <a:spAutoFit/>
          </a:bodyPr>
          <a:lstStyle/>
          <a:p>
            <a:pPr algn="ctr"/>
            <a:r>
              <a:rPr lang="en-US" sz="2400" dirty="0" smtClean="0"/>
              <a:t>AFRICAN AMERICAN ARCHIVISTS AND LIBRARIANS</a:t>
            </a:r>
          </a:p>
          <a:p>
            <a:pPr algn="ctr"/>
            <a:r>
              <a:rPr lang="en-US" sz="2400" dirty="0" smtClean="0"/>
              <a:t>1% INCREASE IN 22 YEARS </a:t>
            </a:r>
          </a:p>
          <a:p>
            <a:pPr algn="ctr"/>
            <a:r>
              <a:rPr lang="en-US" sz="2000" dirty="0" smtClean="0"/>
              <a:t>Diversity Counts Report (ALA)</a:t>
            </a:r>
          </a:p>
          <a:p>
            <a:pPr algn="ctr"/>
            <a:r>
              <a:rPr lang="en-US" sz="2000" dirty="0" smtClean="0"/>
              <a:t>http://www.ala.org/offices/diversity/diversitycounts/divcounts. </a:t>
            </a:r>
          </a:p>
          <a:p>
            <a:pPr algn="ctr"/>
            <a:r>
              <a:rPr lang="en-US" sz="2000" dirty="0" smtClean="0"/>
              <a:t>Accessed 19 Sept. 2014.</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0" y="0"/>
            <a:ext cx="5105400" cy="8371520"/>
          </a:xfrm>
          <a:prstGeom prst="rect">
            <a:avLst/>
          </a:prstGeom>
          <a:noFill/>
        </p:spPr>
        <p:txBody>
          <a:bodyPr wrap="square" rtlCol="0">
            <a:spAutoFit/>
          </a:bodyPr>
          <a:lstStyle/>
          <a:p>
            <a:r>
              <a:rPr lang="en-US" sz="3600" b="1" dirty="0" smtClean="0"/>
              <a:t>PROBLEMS</a:t>
            </a:r>
          </a:p>
          <a:p>
            <a:endParaRPr lang="en-US" dirty="0" smtClean="0"/>
          </a:p>
          <a:p>
            <a:pPr>
              <a:buFont typeface="Wingdings" charset="2"/>
              <a:buChar char="u"/>
            </a:pPr>
            <a:r>
              <a:rPr lang="en-US" sz="2400" dirty="0" smtClean="0"/>
              <a:t>RECRUITMENT: Bad public relations. If current black archivists and librarians are having a difficult time in the field, they will not refer others.</a:t>
            </a:r>
          </a:p>
          <a:p>
            <a:pPr>
              <a:buFont typeface="Wingdings" charset="2"/>
              <a:buChar char="u"/>
            </a:pPr>
            <a:endParaRPr lang="en-US" sz="2400" dirty="0" smtClean="0"/>
          </a:p>
          <a:p>
            <a:pPr>
              <a:buFont typeface="Wingdings" charset="2"/>
              <a:buChar char="u"/>
            </a:pPr>
            <a:r>
              <a:rPr lang="en-US" sz="2400" dirty="0" smtClean="0"/>
              <a:t>RETENTION: If black archivists and librarians continuously experience direct and indirect racism (</a:t>
            </a:r>
            <a:r>
              <a:rPr lang="en-US" sz="2400" dirty="0" err="1" smtClean="0"/>
              <a:t>microaggressions</a:t>
            </a:r>
            <a:r>
              <a:rPr lang="en-US" sz="2400" dirty="0" smtClean="0"/>
              <a:t>) from patrons and co-workers, they will eventually leave the profession.</a:t>
            </a:r>
          </a:p>
          <a:p>
            <a:endParaRPr lang="en-US" sz="2400" dirty="0" smtClean="0"/>
          </a:p>
          <a:p>
            <a:r>
              <a:rPr lang="en-US" sz="1600" dirty="0" smtClean="0"/>
              <a:t>Curry, D.A.(1994). Your worries </a:t>
            </a:r>
            <a:r>
              <a:rPr lang="en-US" sz="1600" dirty="0" err="1" smtClean="0"/>
              <a:t>ain’t</a:t>
            </a:r>
            <a:r>
              <a:rPr lang="en-US" sz="1600" dirty="0" smtClean="0"/>
              <a:t> like mine: African American librarians and the pervasiveness of racism, prejudice and discrimination in academe. </a:t>
            </a:r>
            <a:r>
              <a:rPr lang="en-US" sz="1600" i="1" dirty="0" smtClean="0"/>
              <a:t>The Reference Librarian </a:t>
            </a:r>
            <a:r>
              <a:rPr lang="en-US" sz="1600" dirty="0" smtClean="0"/>
              <a:t>21 (45-46), 299-311</a:t>
            </a:r>
            <a:endParaRPr lang="en-US" sz="1600" i="1"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TextBox 5"/>
          <p:cNvSpPr txBox="1"/>
          <p:nvPr/>
        </p:nvSpPr>
        <p:spPr>
          <a:xfrm>
            <a:off x="5105400" y="0"/>
            <a:ext cx="4038600" cy="6647973"/>
          </a:xfrm>
          <a:prstGeom prst="rect">
            <a:avLst/>
          </a:prstGeom>
          <a:noFill/>
        </p:spPr>
        <p:txBody>
          <a:bodyPr wrap="square" rtlCol="0">
            <a:spAutoFit/>
          </a:bodyPr>
          <a:lstStyle/>
          <a:p>
            <a:r>
              <a:rPr lang="en-US" sz="3600" b="1" dirty="0" smtClean="0"/>
              <a:t>SOLUTIONS</a:t>
            </a:r>
          </a:p>
          <a:p>
            <a:endParaRPr lang="en-US" dirty="0" smtClean="0"/>
          </a:p>
          <a:p>
            <a:r>
              <a:rPr lang="en-US" sz="2400" dirty="0" smtClean="0"/>
              <a:t>MUST BE INSTITUTIONALIZED:</a:t>
            </a:r>
          </a:p>
          <a:p>
            <a:endParaRPr lang="en-US" sz="2400" dirty="0" smtClean="0"/>
          </a:p>
          <a:p>
            <a:pPr>
              <a:buFont typeface="Wingdings" charset="2"/>
              <a:buChar char="u"/>
            </a:pPr>
            <a:r>
              <a:rPr lang="en-US" sz="2400" dirty="0" smtClean="0"/>
              <a:t> DIVERSITY IN ARCHIVAL AND LIS</a:t>
            </a:r>
          </a:p>
          <a:p>
            <a:r>
              <a:rPr lang="en-US" sz="2400" dirty="0" smtClean="0"/>
              <a:t>CURRICULUM.</a:t>
            </a:r>
          </a:p>
          <a:p>
            <a:pPr>
              <a:buFont typeface="Wingdings" charset="2"/>
              <a:buChar char="u"/>
            </a:pPr>
            <a:endParaRPr lang="en-US" sz="2400" dirty="0" smtClean="0"/>
          </a:p>
          <a:p>
            <a:pPr>
              <a:buFont typeface="Wingdings" charset="2"/>
              <a:buChar char="u"/>
            </a:pPr>
            <a:r>
              <a:rPr lang="en-US" sz="2400" dirty="0" smtClean="0"/>
              <a:t>HONEST CONFRONTATION OF BIAS AND RACISM/SEXISM</a:t>
            </a:r>
            <a:r>
              <a:rPr lang="en-US" sz="2400" dirty="0" smtClean="0">
                <a:sym typeface="Wingdings"/>
              </a:rPr>
              <a:t>SELF-REFLEXIVE PRACTICE.</a:t>
            </a:r>
          </a:p>
          <a:p>
            <a:pPr>
              <a:buFont typeface="Wingdings" charset="2"/>
              <a:buChar char="u"/>
            </a:pPr>
            <a:endParaRPr lang="en-US" sz="2400" dirty="0" smtClean="0">
              <a:sym typeface="Wingdings"/>
            </a:endParaRPr>
          </a:p>
          <a:p>
            <a:pPr>
              <a:buFont typeface="Wingdings" charset="2"/>
              <a:buChar char="u"/>
            </a:pPr>
            <a:r>
              <a:rPr lang="en-US" sz="2400" dirty="0" smtClean="0">
                <a:sym typeface="Wingdings"/>
              </a:rPr>
              <a:t>BLACK LEADERSHIP</a:t>
            </a:r>
            <a:endParaRPr lang="en-US" sz="24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erguson2014_ScottOlsen_Getty.jpg"/>
          <p:cNvPicPr>
            <a:picLocks noChangeAspect="1"/>
          </p:cNvPicPr>
          <p:nvPr/>
        </p:nvPicPr>
        <p:blipFill>
          <a:blip r:embed="rId3"/>
          <a:stretch>
            <a:fillRect/>
          </a:stretch>
        </p:blipFill>
        <p:spPr>
          <a:xfrm>
            <a:off x="1066800" y="571500"/>
            <a:ext cx="7391400" cy="5543550"/>
          </a:xfrm>
          <a:prstGeom prst="rect">
            <a:avLst/>
          </a:prstGeom>
        </p:spPr>
      </p:pic>
      <p:sp>
        <p:nvSpPr>
          <p:cNvPr id="5" name="TextBox 4"/>
          <p:cNvSpPr txBox="1"/>
          <p:nvPr/>
        </p:nvSpPr>
        <p:spPr>
          <a:xfrm>
            <a:off x="2667000" y="6400800"/>
            <a:ext cx="4889024" cy="461665"/>
          </a:xfrm>
          <a:prstGeom prst="rect">
            <a:avLst/>
          </a:prstGeom>
          <a:noFill/>
        </p:spPr>
        <p:txBody>
          <a:bodyPr wrap="square" rtlCol="0">
            <a:spAutoFit/>
          </a:bodyPr>
          <a:lstStyle/>
          <a:p>
            <a:r>
              <a:rPr lang="en-US" sz="2400" dirty="0" smtClean="0"/>
              <a:t>Ferguson, Missouri August 2014</a:t>
            </a:r>
            <a:endParaRPr lang="en-US"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majorFont>
      <a:minorFont>
        <a:latin typeface="Calisto MT"/>
        <a:ea typeface=""/>
        <a:cs typeface=""/>
        <a:font script="Jpan" typeface="ＭＳ 明朝"/>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3783</TotalTime>
  <Words>1208</Words>
  <Application>Microsoft Macintosh PowerPoint</Application>
  <PresentationFormat>On-screen Show (4:3)</PresentationFormat>
  <Paragraphs>109</Paragraphs>
  <Slides>10</Slides>
  <Notes>10</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Folio</vt:lpstr>
      <vt:lpstr>The Archival Science Profession and the Underrepresented:</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Archives and the Underrepresented</dc:title>
  <dc:creator>Kellee Warren</dc:creator>
  <cp:keywords/>
  <cp:lastModifiedBy>Kellee Warren</cp:lastModifiedBy>
  <cp:revision>61</cp:revision>
  <cp:lastPrinted>2014-11-13T23:45:23Z</cp:lastPrinted>
  <dcterms:created xsi:type="dcterms:W3CDTF">2014-11-13T23:36:21Z</dcterms:created>
  <dcterms:modified xsi:type="dcterms:W3CDTF">2014-11-13T23:58:46Z</dcterms:modified>
</cp:coreProperties>
</file>